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24"/>
  </p:notesMasterIdLst>
  <p:sldIdLst>
    <p:sldId id="256" r:id="rId2"/>
    <p:sldId id="257" r:id="rId3"/>
    <p:sldId id="280" r:id="rId4"/>
    <p:sldId id="279" r:id="rId5"/>
    <p:sldId id="283" r:id="rId6"/>
    <p:sldId id="258" r:id="rId7"/>
    <p:sldId id="273" r:id="rId8"/>
    <p:sldId id="272" r:id="rId9"/>
    <p:sldId id="277" r:id="rId10"/>
    <p:sldId id="281" r:id="rId11"/>
    <p:sldId id="261" r:id="rId12"/>
    <p:sldId id="285" r:id="rId13"/>
    <p:sldId id="286" r:id="rId14"/>
    <p:sldId id="262" r:id="rId15"/>
    <p:sldId id="288" r:id="rId16"/>
    <p:sldId id="287" r:id="rId17"/>
    <p:sldId id="263" r:id="rId18"/>
    <p:sldId id="264" r:id="rId19"/>
    <p:sldId id="266" r:id="rId20"/>
    <p:sldId id="267" r:id="rId21"/>
    <p:sldId id="268" r:id="rId22"/>
    <p:sldId id="282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C0E44"/>
    <a:srgbClr val="0E4D6F"/>
    <a:srgbClr val="22789D"/>
    <a:srgbClr val="0D4B6E"/>
    <a:srgbClr val="0A4668"/>
    <a:srgbClr val="9E325D"/>
    <a:srgbClr val="0E4D8D"/>
    <a:srgbClr val="2987AE"/>
    <a:srgbClr val="0C4A6C"/>
    <a:srgbClr val="FFF9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79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867606479095588"/>
          <c:y val="8.485354387563486E-2"/>
          <c:w val="0.83384270645104475"/>
          <c:h val="0.62165841832997748"/>
        </c:manualLayout>
      </c:layout>
      <c:lineChart>
        <c:grouping val="stacked"/>
        <c:varyColors val="0"/>
        <c:ser>
          <c:idx val="0"/>
          <c:order val="0"/>
          <c:spPr>
            <a:ln>
              <a:solidFill>
                <a:srgbClr val="BC0E44"/>
              </a:solidFill>
            </a:ln>
          </c:spPr>
          <c:marker>
            <c:spPr>
              <a:solidFill>
                <a:srgbClr val="BC0E44"/>
              </a:solidFill>
            </c:spPr>
          </c:marker>
          <c:cat>
            <c:numRef>
              <c:f>Лист1!$E$44:$E$56</c:f>
              <c:numCache>
                <c:formatCode>m/d/yyyy</c:formatCode>
                <c:ptCount val="13"/>
                <c:pt idx="0">
                  <c:v>42005</c:v>
                </c:pt>
                <c:pt idx="1">
                  <c:v>42036</c:v>
                </c:pt>
                <c:pt idx="2">
                  <c:v>42064</c:v>
                </c:pt>
                <c:pt idx="3">
                  <c:v>42095</c:v>
                </c:pt>
                <c:pt idx="4">
                  <c:v>42125</c:v>
                </c:pt>
                <c:pt idx="5">
                  <c:v>42156</c:v>
                </c:pt>
                <c:pt idx="6">
                  <c:v>42186</c:v>
                </c:pt>
                <c:pt idx="7">
                  <c:v>42217</c:v>
                </c:pt>
                <c:pt idx="8">
                  <c:v>42248</c:v>
                </c:pt>
                <c:pt idx="9">
                  <c:v>42278</c:v>
                </c:pt>
                <c:pt idx="10">
                  <c:v>42309</c:v>
                </c:pt>
                <c:pt idx="11">
                  <c:v>42339</c:v>
                </c:pt>
                <c:pt idx="12">
                  <c:v>42370</c:v>
                </c:pt>
              </c:numCache>
            </c:numRef>
          </c:cat>
          <c:val>
            <c:numRef>
              <c:f>Лист1!$F$44:$F$56</c:f>
              <c:numCache>
                <c:formatCode>#,##0</c:formatCode>
                <c:ptCount val="13"/>
                <c:pt idx="0">
                  <c:v>21202</c:v>
                </c:pt>
                <c:pt idx="1">
                  <c:v>23745</c:v>
                </c:pt>
                <c:pt idx="2">
                  <c:v>26777</c:v>
                </c:pt>
                <c:pt idx="3">
                  <c:v>24161</c:v>
                </c:pt>
                <c:pt idx="4">
                  <c:v>25055</c:v>
                </c:pt>
                <c:pt idx="5">
                  <c:v>24736</c:v>
                </c:pt>
                <c:pt idx="6">
                  <c:v>24057</c:v>
                </c:pt>
                <c:pt idx="7">
                  <c:v>23569</c:v>
                </c:pt>
                <c:pt idx="8">
                  <c:v>22941</c:v>
                </c:pt>
                <c:pt idx="9">
                  <c:v>23317</c:v>
                </c:pt>
                <c:pt idx="10" formatCode="General">
                  <c:v>24164</c:v>
                </c:pt>
                <c:pt idx="11" formatCode="General">
                  <c:v>27494</c:v>
                </c:pt>
                <c:pt idx="12" formatCode="General">
                  <c:v>23053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0142080"/>
        <c:axId val="140143616"/>
      </c:lineChart>
      <c:dateAx>
        <c:axId val="140142080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/>
            </a:pPr>
            <a:endParaRPr lang="ru-RU"/>
          </a:p>
        </c:txPr>
        <c:crossAx val="140143616"/>
        <c:crosses val="autoZero"/>
        <c:auto val="1"/>
        <c:lblOffset val="100"/>
        <c:baseTimeUnit val="months"/>
      </c:dateAx>
      <c:valAx>
        <c:axId val="140143616"/>
        <c:scaling>
          <c:orientation val="minMax"/>
          <c:min val="20000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14014208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7559079420627977"/>
          <c:y val="8.6574724539285899E-2"/>
          <c:w val="0.77661951978224941"/>
          <c:h val="0.61951964697899653"/>
        </c:manualLayout>
      </c:layout>
      <c:lineChart>
        <c:grouping val="stacked"/>
        <c:varyColors val="0"/>
        <c:ser>
          <c:idx val="0"/>
          <c:order val="0"/>
          <c:spPr>
            <a:ln>
              <a:solidFill>
                <a:srgbClr val="BC0E44"/>
              </a:solidFill>
            </a:ln>
          </c:spPr>
          <c:marker>
            <c:spPr>
              <a:solidFill>
                <a:srgbClr val="BC0E44"/>
              </a:solidFill>
            </c:spPr>
          </c:marker>
          <c:cat>
            <c:numRef>
              <c:f>Лист1!$A$44:$A$56</c:f>
              <c:numCache>
                <c:formatCode>m/d/yyyy</c:formatCode>
                <c:ptCount val="13"/>
                <c:pt idx="0">
                  <c:v>42005</c:v>
                </c:pt>
                <c:pt idx="1">
                  <c:v>42036</c:v>
                </c:pt>
                <c:pt idx="2">
                  <c:v>42064</c:v>
                </c:pt>
                <c:pt idx="3">
                  <c:v>42095</c:v>
                </c:pt>
                <c:pt idx="4">
                  <c:v>42125</c:v>
                </c:pt>
                <c:pt idx="5">
                  <c:v>42156</c:v>
                </c:pt>
                <c:pt idx="6">
                  <c:v>42186</c:v>
                </c:pt>
                <c:pt idx="7">
                  <c:v>42217</c:v>
                </c:pt>
                <c:pt idx="8">
                  <c:v>42248</c:v>
                </c:pt>
                <c:pt idx="9">
                  <c:v>42278</c:v>
                </c:pt>
                <c:pt idx="10">
                  <c:v>42309</c:v>
                </c:pt>
                <c:pt idx="11">
                  <c:v>42339</c:v>
                </c:pt>
                <c:pt idx="12">
                  <c:v>42370</c:v>
                </c:pt>
              </c:numCache>
            </c:numRef>
          </c:cat>
          <c:val>
            <c:numRef>
              <c:f>Лист1!$B$44:$B$56</c:f>
              <c:numCache>
                <c:formatCode>#,##0</c:formatCode>
                <c:ptCount val="13"/>
                <c:pt idx="0">
                  <c:v>60261</c:v>
                </c:pt>
                <c:pt idx="1">
                  <c:v>92944</c:v>
                </c:pt>
                <c:pt idx="2">
                  <c:v>123343</c:v>
                </c:pt>
                <c:pt idx="3">
                  <c:v>92989</c:v>
                </c:pt>
                <c:pt idx="4">
                  <c:v>88762</c:v>
                </c:pt>
                <c:pt idx="5">
                  <c:v>71742</c:v>
                </c:pt>
                <c:pt idx="6">
                  <c:v>36735</c:v>
                </c:pt>
                <c:pt idx="7">
                  <c:v>13920</c:v>
                </c:pt>
                <c:pt idx="8">
                  <c:v>8413</c:v>
                </c:pt>
                <c:pt idx="9">
                  <c:v>1537</c:v>
                </c:pt>
                <c:pt idx="10" formatCode="General">
                  <c:v>26603</c:v>
                </c:pt>
                <c:pt idx="11" formatCode="General">
                  <c:v>47659</c:v>
                </c:pt>
                <c:pt idx="12" formatCode="General">
                  <c:v>53858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6202752"/>
        <c:axId val="166737408"/>
      </c:lineChart>
      <c:dateAx>
        <c:axId val="166202752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txPr>
          <a:bodyPr rot="-5400000"/>
          <a:lstStyle/>
          <a:p>
            <a:pPr>
              <a:defRPr/>
            </a:pPr>
            <a:endParaRPr lang="ru-RU"/>
          </a:p>
        </c:txPr>
        <c:crossAx val="166737408"/>
        <c:crosses val="autoZero"/>
        <c:auto val="1"/>
        <c:lblOffset val="100"/>
        <c:baseTimeUnit val="months"/>
      </c:dateAx>
      <c:valAx>
        <c:axId val="166737408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1662027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0.30274</cdr:x>
      <cdr:y>0.02171</cdr:y>
    </cdr:from>
    <cdr:to>
      <cdr:x>0.75805</cdr:x>
      <cdr:y>0.16164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419351" y="85725"/>
          <a:ext cx="3638550" cy="5524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/>
        </a:p>
      </cdr:txBody>
    </cdr:sp>
  </cdr:relSizeAnchor>
  <cdr:relSizeAnchor xmlns:cdr="http://schemas.openxmlformats.org/drawingml/2006/chartDrawing">
    <cdr:from>
      <cdr:x>0.17516</cdr:x>
      <cdr:y>0.01081</cdr:y>
    </cdr:from>
    <cdr:to>
      <cdr:x>0.91722</cdr:x>
      <cdr:y>0.05405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441497" y="48926"/>
          <a:ext cx="6106857" cy="19569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0.00126</cdr:x>
      <cdr:y>0.40407</cdr:y>
    </cdr:from>
    <cdr:to>
      <cdr:x>0.04124</cdr:x>
      <cdr:y>0.61075</cdr:y>
    </cdr:to>
    <cdr:pic>
      <cdr:nvPicPr>
        <cdr:cNvPr id="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 rot="16200000">
          <a:off x="-292859" y="2132003"/>
          <a:ext cx="935426" cy="329020"/>
        </a:xfrm>
        <a:prstGeom xmlns:a="http://schemas.openxmlformats.org/drawingml/2006/main" prst="rect">
          <a:avLst/>
        </a:prstGeom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0.20736</cdr:x>
      <cdr:y>0.02861</cdr:y>
    </cdr:from>
    <cdr:to>
      <cdr:x>0.9337</cdr:x>
      <cdr:y>0.15844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072494" y="132459"/>
          <a:ext cx="3756682" cy="6009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ctr"/>
        <a:lstStyle xmlns:a="http://schemas.openxmlformats.org/drawingml/2006/main"/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600" dirty="0"/>
        </a:p>
      </cdr:txBody>
    </cdr:sp>
  </cdr:relSizeAnchor>
  <cdr:relSizeAnchor xmlns:cdr="http://schemas.openxmlformats.org/drawingml/2006/chartDrawing">
    <cdr:from>
      <cdr:x>0.01001</cdr:x>
      <cdr:y>0.37225</cdr:y>
    </cdr:from>
    <cdr:to>
      <cdr:x>0.06067</cdr:x>
      <cdr:y>0.56717</cdr:y>
    </cdr:to>
    <cdr:pic>
      <cdr:nvPicPr>
        <cdr:cNvPr id="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 rot="16200000">
          <a:off x="-150293" y="1917429"/>
          <a:ext cx="882201" cy="416911"/>
        </a:xfrm>
        <a:prstGeom xmlns:a="http://schemas.openxmlformats.org/drawingml/2006/main" prst="rect">
          <a:avLst/>
        </a:prstGeom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33DD8A-4761-4F4A-B145-5A71E8CCD2B7}" type="datetimeFigureOut">
              <a:rPr lang="ru-RU" smtClean="0"/>
              <a:t>12.04.2016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C761C5-F3A2-4116-8BF6-D6A4012580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27832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761C5-F3A2-4116-8BF6-D6A401258055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39389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B066D-6608-47B0-8A62-2B9C21FBE37E}" type="datetimeFigureOut">
              <a:rPr lang="ru-RU" smtClean="0"/>
              <a:t>12.04.2016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93EA5-C0E7-47D2-B4E1-C984ABCE7C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55678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B066D-6608-47B0-8A62-2B9C21FBE37E}" type="datetimeFigureOut">
              <a:rPr lang="ru-RU" smtClean="0"/>
              <a:t>12.04.2016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93EA5-C0E7-47D2-B4E1-C984ABCE7C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23913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B066D-6608-47B0-8A62-2B9C21FBE37E}" type="datetimeFigureOut">
              <a:rPr lang="ru-RU" smtClean="0"/>
              <a:t>12.04.2016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93EA5-C0E7-47D2-B4E1-C984ABCE7C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7324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B066D-6608-47B0-8A62-2B9C21FBE37E}" type="datetimeFigureOut">
              <a:rPr lang="ru-RU" smtClean="0"/>
              <a:t>12.04.2016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93EA5-C0E7-47D2-B4E1-C984ABCE7C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0817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B066D-6608-47B0-8A62-2B9C21FBE37E}" type="datetimeFigureOut">
              <a:rPr lang="ru-RU" smtClean="0"/>
              <a:t>12.04.2016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93EA5-C0E7-47D2-B4E1-C984ABCE7C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28552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B066D-6608-47B0-8A62-2B9C21FBE37E}" type="datetimeFigureOut">
              <a:rPr lang="ru-RU" smtClean="0"/>
              <a:t>12.04.2016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93EA5-C0E7-47D2-B4E1-C984ABCE7C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65719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B066D-6608-47B0-8A62-2B9C21FBE37E}" type="datetimeFigureOut">
              <a:rPr lang="ru-RU" smtClean="0"/>
              <a:t>12.04.2016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93EA5-C0E7-47D2-B4E1-C984ABCE7C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5938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B066D-6608-47B0-8A62-2B9C21FBE37E}" type="datetimeFigureOut">
              <a:rPr lang="ru-RU" smtClean="0"/>
              <a:t>12.04.2016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93EA5-C0E7-47D2-B4E1-C984ABCE7C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15096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B066D-6608-47B0-8A62-2B9C21FBE37E}" type="datetimeFigureOut">
              <a:rPr lang="ru-RU" smtClean="0"/>
              <a:t>12.04.2016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93EA5-C0E7-47D2-B4E1-C984ABCE7C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5426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B066D-6608-47B0-8A62-2B9C21FBE37E}" type="datetimeFigureOut">
              <a:rPr lang="ru-RU" smtClean="0"/>
              <a:t>12.04.2016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93EA5-C0E7-47D2-B4E1-C984ABCE7C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57115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B066D-6608-47B0-8A62-2B9C21FBE37E}" type="datetimeFigureOut">
              <a:rPr lang="ru-RU" smtClean="0"/>
              <a:t>12.04.2016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93EA5-C0E7-47D2-B4E1-C984ABCE7C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3861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0B066D-6608-47B0-8A62-2B9C21FBE37E}" type="datetimeFigureOut">
              <a:rPr lang="ru-RU" smtClean="0"/>
              <a:t>12.04.2016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B93EA5-C0E7-47D2-B4E1-C984ABCE7C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9168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ks2.ru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formagkh.ru/" TargetMode="External"/><Relationship Id="rId2" Type="http://schemas.openxmlformats.org/officeDocument/2006/relationships/hyperlink" Target="http://www.gks2.ru/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000">
              <a:srgbClr val="135A7D"/>
            </a:gs>
            <a:gs pos="0">
              <a:srgbClr val="2C8DB4"/>
            </a:gs>
            <a:gs pos="35000">
              <a:srgbClr val="0E4F72"/>
            </a:gs>
            <a:gs pos="78000">
              <a:srgbClr val="2C8DB4"/>
            </a:gs>
            <a:gs pos="100000">
              <a:srgbClr val="0E4D6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27584" y="4653136"/>
            <a:ext cx="7632848" cy="1477328"/>
          </a:xfrm>
          <a:prstGeom prst="rect">
            <a:avLst/>
          </a:prstGeom>
          <a:gradFill>
            <a:gsLst>
              <a:gs pos="0">
                <a:srgbClr val="9E325D"/>
              </a:gs>
              <a:gs pos="100000">
                <a:srgbClr val="BD5B79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 smtClean="0">
                <a:solidFill>
                  <a:schemeClr val="bg1"/>
                </a:solidFill>
              </a:rPr>
              <a:t>Отчет о результатах финансово-хозяйственной деятельности Общества </a:t>
            </a:r>
          </a:p>
          <a:p>
            <a:pPr algn="ctr"/>
            <a:r>
              <a:rPr lang="ru-RU" sz="3000" b="1" dirty="0" smtClean="0">
                <a:solidFill>
                  <a:schemeClr val="bg1"/>
                </a:solidFill>
              </a:rPr>
              <a:t>за </a:t>
            </a:r>
            <a:r>
              <a:rPr lang="ru-RU" sz="3000" b="1" dirty="0" smtClean="0">
                <a:solidFill>
                  <a:schemeClr val="bg1"/>
                </a:solidFill>
              </a:rPr>
              <a:t>2015 </a:t>
            </a:r>
            <a:r>
              <a:rPr lang="ru-RU" sz="3000" b="1" dirty="0" smtClean="0">
                <a:solidFill>
                  <a:schemeClr val="bg1"/>
                </a:solidFill>
              </a:rPr>
              <a:t>год и 1 квартал </a:t>
            </a:r>
            <a:r>
              <a:rPr lang="ru-RU" sz="3000" b="1" dirty="0" smtClean="0">
                <a:solidFill>
                  <a:schemeClr val="bg1"/>
                </a:solidFill>
              </a:rPr>
              <a:t>2016 </a:t>
            </a:r>
            <a:r>
              <a:rPr lang="ru-RU" sz="3000" b="1" dirty="0" smtClean="0">
                <a:solidFill>
                  <a:schemeClr val="bg1"/>
                </a:solidFill>
              </a:rPr>
              <a:t>года</a:t>
            </a:r>
            <a:endParaRPr lang="ru-RU" sz="3000" b="1" dirty="0">
              <a:solidFill>
                <a:schemeClr val="bg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476672"/>
            <a:ext cx="4798264" cy="182933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27584" y="2636912"/>
            <a:ext cx="763284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Управляющая компания</a:t>
            </a:r>
          </a:p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ООО «ЖИЛКОМСЕРВИС №2</a:t>
            </a:r>
          </a:p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КАЛИНИНСКОГО РАЙОНА»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6287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5000">
              <a:srgbClr val="2987AE"/>
            </a:gs>
            <a:gs pos="63000">
              <a:srgbClr val="105376"/>
            </a:gs>
            <a:gs pos="0">
              <a:srgbClr val="0A4668"/>
            </a:gs>
            <a:gs pos="100000">
              <a:srgbClr val="0E4D6F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rgbClr val="9E325D"/>
              </a:gs>
              <a:gs pos="100000">
                <a:srgbClr val="BD5B79"/>
              </a:gs>
            </a:gsLst>
            <a:lin ang="0" scaled="0"/>
          </a:gradFill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sz="4000" b="1" dirty="0" smtClean="0">
                <a:solidFill>
                  <a:schemeClr val="bg1"/>
                </a:solidFill>
              </a:rPr>
              <a:t>Подготовка к отопительному сезону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5" name="Объект 3"/>
          <p:cNvSpPr txBox="1">
            <a:spLocks/>
          </p:cNvSpPr>
          <p:nvPr/>
        </p:nvSpPr>
        <p:spPr>
          <a:xfrm>
            <a:off x="453098" y="3068960"/>
            <a:ext cx="8280403" cy="720080"/>
          </a:xfrm>
          <a:prstGeom prst="rect">
            <a:avLst/>
          </a:prstGeom>
          <a:gradFill>
            <a:gsLst>
              <a:gs pos="0">
                <a:srgbClr val="33839E">
                  <a:alpha val="82000"/>
                </a:srgbClr>
              </a:gs>
              <a:gs pos="100000">
                <a:srgbClr val="2C8DB4">
                  <a:alpha val="0"/>
                </a:srgbClr>
              </a:gs>
            </a:gsLst>
            <a:lin ang="0" scaled="0"/>
          </a:gra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000" dirty="0" smtClean="0">
                <a:solidFill>
                  <a:schemeClr val="bg1"/>
                </a:solidFill>
              </a:rPr>
              <a:t>Выполнены все регламентные работы</a:t>
            </a:r>
            <a:endParaRPr lang="ru-RU" sz="3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dirty="0" smtClean="0">
              <a:solidFill>
                <a:prstClr val="black"/>
              </a:solidFill>
            </a:endParaRPr>
          </a:p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Объект 3"/>
          <p:cNvSpPr txBox="1">
            <a:spLocks/>
          </p:cNvSpPr>
          <p:nvPr/>
        </p:nvSpPr>
        <p:spPr>
          <a:xfrm>
            <a:off x="441439" y="1772816"/>
            <a:ext cx="8244298" cy="1008112"/>
          </a:xfrm>
          <a:prstGeom prst="rect">
            <a:avLst/>
          </a:prstGeom>
          <a:gradFill>
            <a:gsLst>
              <a:gs pos="0">
                <a:srgbClr val="33839E">
                  <a:alpha val="82000"/>
                </a:srgbClr>
              </a:gs>
              <a:gs pos="100000">
                <a:srgbClr val="2C8DB4">
                  <a:alpha val="0"/>
                </a:srgbClr>
              </a:gs>
            </a:gsLst>
            <a:lin ang="0" scaled="0"/>
          </a:gra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000" dirty="0" smtClean="0">
                <a:solidFill>
                  <a:schemeClr val="bg1"/>
                </a:solidFill>
              </a:rPr>
              <a:t>Обеспечено устойчивое функционирование </a:t>
            </a:r>
            <a:r>
              <a:rPr lang="ru-RU" sz="3000" dirty="0">
                <a:solidFill>
                  <a:schemeClr val="bg1"/>
                </a:solidFill>
              </a:rPr>
              <a:t>всех инженерных систем </a:t>
            </a:r>
          </a:p>
        </p:txBody>
      </p:sp>
      <p:sp>
        <p:nvSpPr>
          <p:cNvPr id="7" name="Объект 3"/>
          <p:cNvSpPr txBox="1">
            <a:spLocks/>
          </p:cNvSpPr>
          <p:nvPr/>
        </p:nvSpPr>
        <p:spPr>
          <a:xfrm>
            <a:off x="467544" y="5581244"/>
            <a:ext cx="8244298" cy="720079"/>
          </a:xfrm>
          <a:prstGeom prst="rect">
            <a:avLst/>
          </a:prstGeom>
          <a:gradFill>
            <a:gsLst>
              <a:gs pos="0">
                <a:srgbClr val="33839E">
                  <a:alpha val="82000"/>
                </a:srgbClr>
              </a:gs>
              <a:gs pos="100000">
                <a:srgbClr val="2C8DB4">
                  <a:alpha val="0"/>
                </a:srgbClr>
              </a:gs>
            </a:gsLst>
            <a:lin ang="0" scaled="0"/>
          </a:gra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000" dirty="0" smtClean="0">
                <a:solidFill>
                  <a:schemeClr val="bg1"/>
                </a:solidFill>
              </a:rPr>
              <a:t>Оформлены паспорта готовности</a:t>
            </a:r>
            <a:endParaRPr lang="ru-RU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Объект 3"/>
          <p:cNvSpPr txBox="1">
            <a:spLocks/>
          </p:cNvSpPr>
          <p:nvPr/>
        </p:nvSpPr>
        <p:spPr>
          <a:xfrm>
            <a:off x="468061" y="4077072"/>
            <a:ext cx="8280403" cy="1152128"/>
          </a:xfrm>
          <a:prstGeom prst="rect">
            <a:avLst/>
          </a:prstGeom>
          <a:gradFill>
            <a:gsLst>
              <a:gs pos="0">
                <a:srgbClr val="33839E">
                  <a:alpha val="82000"/>
                </a:srgbClr>
              </a:gs>
              <a:gs pos="100000">
                <a:srgbClr val="2C8DB4">
                  <a:alpha val="0"/>
                </a:srgbClr>
              </a:gs>
            </a:gsLst>
            <a:lin ang="0" scaled="0"/>
          </a:gra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000" dirty="0" smtClean="0">
                <a:solidFill>
                  <a:schemeClr val="bg1"/>
                </a:solidFill>
              </a:rPr>
              <a:t>Работы представлены </a:t>
            </a:r>
            <a:r>
              <a:rPr lang="ru-RU" sz="3000" dirty="0">
                <a:solidFill>
                  <a:schemeClr val="bg1"/>
                </a:solidFill>
              </a:rPr>
              <a:t>для проверки инспектирующим </a:t>
            </a:r>
            <a:r>
              <a:rPr lang="ru-RU" sz="3000" dirty="0" smtClean="0">
                <a:solidFill>
                  <a:schemeClr val="bg1"/>
                </a:solidFill>
              </a:rPr>
              <a:t>организациям</a:t>
            </a:r>
            <a:endParaRPr lang="ru-RU" sz="3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sz="3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4629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4000">
              <a:srgbClr val="0C4A6C"/>
            </a:gs>
            <a:gs pos="86000">
              <a:srgbClr val="2987AE"/>
            </a:gs>
            <a:gs pos="0">
              <a:srgbClr val="0A4668"/>
            </a:gs>
            <a:gs pos="100000">
              <a:srgbClr val="0E4D6F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rgbClr val="9E325D"/>
              </a:gs>
              <a:gs pos="100000">
                <a:srgbClr val="BD5B79"/>
              </a:gs>
            </a:gsLst>
            <a:lin ang="0" scaled="0"/>
          </a:gradFill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ru-RU" b="1" dirty="0" smtClean="0">
                <a:solidFill>
                  <a:schemeClr val="bg1"/>
                </a:solidFill>
              </a:rPr>
              <a:t>Меры по урегулированию задолженности перед РСО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484784"/>
            <a:ext cx="8424936" cy="5328592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</a:rPr>
              <a:t>Задолженность на </a:t>
            </a:r>
            <a:r>
              <a:rPr lang="ru-RU" dirty="0" smtClean="0">
                <a:solidFill>
                  <a:schemeClr val="bg1"/>
                </a:solidFill>
              </a:rPr>
              <a:t>01.01.2016:</a:t>
            </a:r>
            <a:endParaRPr lang="ru-RU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solidFill>
                  <a:schemeClr val="bg1"/>
                </a:solidFill>
              </a:rPr>
              <a:t>перед ГУП «ТЭК СПб» – </a:t>
            </a:r>
            <a:r>
              <a:rPr lang="ru-RU" dirty="0" smtClean="0">
                <a:solidFill>
                  <a:schemeClr val="bg1"/>
                </a:solidFill>
              </a:rPr>
              <a:t>53 млн. 859 </a:t>
            </a:r>
            <a:r>
              <a:rPr lang="ru-RU" dirty="0" err="1" smtClean="0">
                <a:solidFill>
                  <a:schemeClr val="bg1"/>
                </a:solidFill>
              </a:rPr>
              <a:t>тыс.руб</a:t>
            </a:r>
            <a:r>
              <a:rPr lang="ru-RU" dirty="0" smtClean="0">
                <a:solidFill>
                  <a:schemeClr val="bg1"/>
                </a:solidFill>
              </a:rPr>
              <a:t>. (снижение)</a:t>
            </a:r>
            <a:endParaRPr lang="ru-RU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ru-RU" sz="2100" dirty="0" smtClean="0">
                <a:solidFill>
                  <a:schemeClr val="bg1"/>
                </a:solidFill>
              </a:rPr>
              <a:t>	Текущее </a:t>
            </a:r>
            <a:r>
              <a:rPr lang="ru-RU" sz="2100" dirty="0">
                <a:solidFill>
                  <a:schemeClr val="bg1"/>
                </a:solidFill>
              </a:rPr>
              <a:t>начисление </a:t>
            </a:r>
            <a:r>
              <a:rPr lang="ru-RU" sz="2100" dirty="0" smtClean="0">
                <a:solidFill>
                  <a:schemeClr val="bg1"/>
                </a:solidFill>
              </a:rPr>
              <a:t>  62 979 </a:t>
            </a:r>
            <a:r>
              <a:rPr lang="ru-RU" sz="2100" dirty="0" err="1" smtClean="0">
                <a:solidFill>
                  <a:schemeClr val="bg1"/>
                </a:solidFill>
              </a:rPr>
              <a:t>тыс.руб</a:t>
            </a:r>
            <a:r>
              <a:rPr lang="ru-RU" sz="2100" dirty="0" smtClean="0">
                <a:solidFill>
                  <a:schemeClr val="bg1"/>
                </a:solidFill>
              </a:rPr>
              <a:t>.</a:t>
            </a:r>
          </a:p>
          <a:p>
            <a:pPr marL="0" indent="0">
              <a:buNone/>
            </a:pPr>
            <a:r>
              <a:rPr lang="ru-RU" sz="2100" i="1" dirty="0" smtClean="0">
                <a:solidFill>
                  <a:schemeClr val="bg1"/>
                </a:solidFill>
              </a:rPr>
              <a:t>Задолженность на 01.01.2015  60 262 тыс. руб.</a:t>
            </a:r>
          </a:p>
          <a:p>
            <a:pPr marL="0" indent="0">
              <a:buNone/>
            </a:pPr>
            <a:r>
              <a:rPr lang="ru-RU" sz="2100" i="1" dirty="0">
                <a:solidFill>
                  <a:schemeClr val="bg1"/>
                </a:solidFill>
              </a:rPr>
              <a:t>	</a:t>
            </a:r>
            <a:r>
              <a:rPr lang="ru-RU" sz="2100" i="1" dirty="0" smtClean="0">
                <a:solidFill>
                  <a:schemeClr val="bg1"/>
                </a:solidFill>
              </a:rPr>
              <a:t>Текущее начисление  66 823 тыс. руб. </a:t>
            </a:r>
            <a:r>
              <a:rPr lang="ru-RU" sz="2100" dirty="0" smtClean="0">
                <a:solidFill>
                  <a:schemeClr val="bg1"/>
                </a:solidFill>
              </a:rPr>
              <a:t>	</a:t>
            </a:r>
            <a:endParaRPr lang="en-US" sz="2100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solidFill>
                  <a:schemeClr val="bg1"/>
                </a:solidFill>
              </a:rPr>
              <a:t>перед ГУП «Водоканал СПб» – 23 млн. 530 </a:t>
            </a:r>
            <a:r>
              <a:rPr lang="ru-RU" dirty="0" err="1" smtClean="0">
                <a:solidFill>
                  <a:schemeClr val="bg1"/>
                </a:solidFill>
              </a:rPr>
              <a:t>тыс.руб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</a:p>
          <a:p>
            <a:pPr marL="0" indent="0">
              <a:buNone/>
            </a:pPr>
            <a:r>
              <a:rPr lang="ru-RU" sz="2000" dirty="0">
                <a:solidFill>
                  <a:schemeClr val="bg1"/>
                </a:solidFill>
              </a:rPr>
              <a:t>	</a:t>
            </a:r>
            <a:r>
              <a:rPr lang="ru-RU" sz="2000" dirty="0" smtClean="0">
                <a:solidFill>
                  <a:schemeClr val="bg1"/>
                </a:solidFill>
              </a:rPr>
              <a:t>Текущее начисление </a:t>
            </a:r>
            <a:r>
              <a:rPr lang="ru-RU" sz="2000" dirty="0" smtClean="0">
                <a:solidFill>
                  <a:schemeClr val="bg1"/>
                </a:solidFill>
              </a:rPr>
              <a:t>9 629 </a:t>
            </a:r>
            <a:r>
              <a:rPr lang="ru-RU" sz="2000" dirty="0" err="1" smtClean="0">
                <a:solidFill>
                  <a:schemeClr val="bg1"/>
                </a:solidFill>
              </a:rPr>
              <a:t>тыс.руб</a:t>
            </a:r>
            <a:r>
              <a:rPr lang="ru-RU" sz="2000" dirty="0" smtClean="0">
                <a:solidFill>
                  <a:schemeClr val="bg1"/>
                </a:solidFill>
              </a:rPr>
              <a:t>.</a:t>
            </a:r>
            <a:endParaRPr lang="ru-RU" sz="2200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solidFill>
                  <a:schemeClr val="bg1"/>
                </a:solidFill>
              </a:rPr>
              <a:t>перед ОАО «ПСК» – </a:t>
            </a:r>
            <a:r>
              <a:rPr lang="ru-RU" dirty="0" smtClean="0">
                <a:solidFill>
                  <a:schemeClr val="bg1"/>
                </a:solidFill>
              </a:rPr>
              <a:t>1 млн. 275 </a:t>
            </a:r>
            <a:r>
              <a:rPr lang="ru-RU" dirty="0" err="1" smtClean="0">
                <a:solidFill>
                  <a:schemeClr val="bg1"/>
                </a:solidFill>
              </a:rPr>
              <a:t>тыс.руб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solidFill>
                  <a:schemeClr val="bg1"/>
                </a:solidFill>
              </a:rPr>
              <a:t>перед ОАО «</a:t>
            </a:r>
            <a:r>
              <a:rPr lang="ru-RU" dirty="0" err="1" smtClean="0">
                <a:solidFill>
                  <a:schemeClr val="bg1"/>
                </a:solidFill>
              </a:rPr>
              <a:t>Спецтранс</a:t>
            </a:r>
            <a:r>
              <a:rPr lang="ru-RU" dirty="0" smtClean="0">
                <a:solidFill>
                  <a:schemeClr val="bg1"/>
                </a:solidFill>
              </a:rPr>
              <a:t> «Автопарк №6» – </a:t>
            </a:r>
            <a:r>
              <a:rPr lang="ru-RU" dirty="0" smtClean="0">
                <a:solidFill>
                  <a:schemeClr val="bg1"/>
                </a:solidFill>
              </a:rPr>
              <a:t>3 млн. 431 </a:t>
            </a:r>
            <a:r>
              <a:rPr lang="ru-RU" dirty="0" err="1" smtClean="0">
                <a:solidFill>
                  <a:schemeClr val="bg1"/>
                </a:solidFill>
              </a:rPr>
              <a:t>тыс.руб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</a:p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</a:rPr>
              <a:t>Задолженность является текущей, просроченная задолженность отсутствует.</a:t>
            </a:r>
          </a:p>
          <a:p>
            <a:pPr>
              <a:buFont typeface="Wingdings" pitchFamily="2" charset="2"/>
              <a:buChar char="ü"/>
            </a:pPr>
            <a:endParaRPr lang="ru-RU" dirty="0" smtClean="0">
              <a:solidFill>
                <a:schemeClr val="bg1"/>
              </a:solidFill>
            </a:endParaRPr>
          </a:p>
        </p:txBody>
      </p:sp>
      <p:sp>
        <p:nvSpPr>
          <p:cNvPr id="4" name="Стрелка вверх 3"/>
          <p:cNvSpPr/>
          <p:nvPr/>
        </p:nvSpPr>
        <p:spPr>
          <a:xfrm rot="10800000">
            <a:off x="8119945" y="2204864"/>
            <a:ext cx="504056" cy="432048"/>
          </a:xfrm>
          <a:prstGeom prst="upArrow">
            <a:avLst/>
          </a:prstGeom>
          <a:solidFill>
            <a:srgbClr val="BD5B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1528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A4668"/>
            </a:gs>
            <a:gs pos="74000">
              <a:srgbClr val="0C4A6C"/>
            </a:gs>
            <a:gs pos="83000">
              <a:srgbClr val="2987AE"/>
            </a:gs>
            <a:gs pos="100000">
              <a:srgbClr val="0E4D6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rgbClr val="9E325D"/>
              </a:gs>
              <a:gs pos="100000">
                <a:srgbClr val="BD5B79"/>
              </a:gs>
            </a:gsLst>
            <a:lin ang="0" scaled="0"/>
          </a:gradFill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ru-RU" b="1" dirty="0" smtClean="0">
                <a:solidFill>
                  <a:schemeClr val="bg1"/>
                </a:solidFill>
              </a:rPr>
              <a:t>Динамика задолженности перед ГУП «Водоканал СПб» в </a:t>
            </a:r>
            <a:r>
              <a:rPr lang="ru-RU" b="1" dirty="0" smtClean="0">
                <a:solidFill>
                  <a:schemeClr val="bg1"/>
                </a:solidFill>
              </a:rPr>
              <a:t>2015 </a:t>
            </a:r>
            <a:r>
              <a:rPr lang="ru-RU" b="1" dirty="0" smtClean="0">
                <a:solidFill>
                  <a:schemeClr val="bg1"/>
                </a:solidFill>
              </a:rPr>
              <a:t>году</a:t>
            </a:r>
            <a:endParaRPr lang="ru-RU" b="1" dirty="0">
              <a:solidFill>
                <a:schemeClr val="bg1"/>
              </a:solidFill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3838268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04955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6000">
              <a:srgbClr val="2987AE"/>
            </a:gs>
            <a:gs pos="27000">
              <a:srgbClr val="0C4A6C"/>
            </a:gs>
            <a:gs pos="0">
              <a:srgbClr val="0A4668"/>
            </a:gs>
            <a:gs pos="100000">
              <a:srgbClr val="0E4D8D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rgbClr val="9E325D"/>
              </a:gs>
              <a:gs pos="100000">
                <a:srgbClr val="BD5B79"/>
              </a:gs>
            </a:gsLst>
            <a:lin ang="0" scaled="0"/>
          </a:gradFill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ru-RU" b="1" dirty="0" smtClean="0">
                <a:solidFill>
                  <a:schemeClr val="bg1"/>
                </a:solidFill>
              </a:rPr>
              <a:t>Динамика задолженности перед ГУП «ТЭК СПб» в </a:t>
            </a:r>
            <a:r>
              <a:rPr lang="ru-RU" b="1" dirty="0" smtClean="0">
                <a:solidFill>
                  <a:schemeClr val="bg1"/>
                </a:solidFill>
              </a:rPr>
              <a:t>2015 </a:t>
            </a:r>
            <a:r>
              <a:rPr lang="ru-RU" b="1" dirty="0" smtClean="0">
                <a:solidFill>
                  <a:schemeClr val="bg1"/>
                </a:solidFill>
              </a:rPr>
              <a:t>году</a:t>
            </a:r>
            <a:endParaRPr lang="ru-RU" b="1" dirty="0">
              <a:solidFill>
                <a:schemeClr val="bg1"/>
              </a:solidFill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17047060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21538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8000">
              <a:srgbClr val="0C4B6D"/>
            </a:gs>
            <a:gs pos="87000">
              <a:srgbClr val="2987AE"/>
            </a:gs>
            <a:gs pos="0">
              <a:srgbClr val="0A4668"/>
            </a:gs>
            <a:gs pos="100000">
              <a:srgbClr val="0E4D6F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40960" cy="1143000"/>
          </a:xfrm>
          <a:gradFill>
            <a:gsLst>
              <a:gs pos="0">
                <a:srgbClr val="9E325D"/>
              </a:gs>
              <a:gs pos="100000">
                <a:srgbClr val="BD5B79"/>
              </a:gs>
            </a:gsLst>
            <a:lin ang="0" scaled="0"/>
          </a:gradFill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ru-RU" sz="3600" b="1" dirty="0" smtClean="0">
                <a:solidFill>
                  <a:schemeClr val="bg1"/>
                </a:solidFill>
              </a:rPr>
              <a:t>Меры по контролю за начислением платы за жилищно-коммунальные услуги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412776"/>
            <a:ext cx="8712968" cy="5445224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2600" b="1" dirty="0" smtClean="0">
                <a:solidFill>
                  <a:srgbClr val="E466A3"/>
                </a:solidFill>
              </a:rPr>
              <a:t>Задолженность населения </a:t>
            </a:r>
            <a:r>
              <a:rPr lang="ru-RU" sz="2600" dirty="0" smtClean="0">
                <a:solidFill>
                  <a:schemeClr val="bg1"/>
                </a:solidFill>
              </a:rPr>
              <a:t>по квартплате на </a:t>
            </a:r>
            <a:r>
              <a:rPr lang="ru-RU" sz="2600" dirty="0" smtClean="0">
                <a:solidFill>
                  <a:schemeClr val="bg1"/>
                </a:solidFill>
              </a:rPr>
              <a:t>01.01.2016 </a:t>
            </a:r>
            <a:r>
              <a:rPr lang="ru-RU" sz="2600" dirty="0" smtClean="0">
                <a:solidFill>
                  <a:schemeClr val="bg1"/>
                </a:solidFill>
              </a:rPr>
              <a:t>–                </a:t>
            </a:r>
            <a:r>
              <a:rPr lang="ru-RU" sz="2600" dirty="0">
                <a:solidFill>
                  <a:schemeClr val="bg1"/>
                </a:solidFill>
              </a:rPr>
              <a:t>186 </a:t>
            </a:r>
            <a:r>
              <a:rPr lang="ru-RU" sz="2600" dirty="0" smtClean="0">
                <a:solidFill>
                  <a:schemeClr val="bg1"/>
                </a:solidFill>
              </a:rPr>
              <a:t>млн. 427 </a:t>
            </a:r>
            <a:r>
              <a:rPr lang="ru-RU" sz="2600" dirty="0" err="1" smtClean="0">
                <a:solidFill>
                  <a:schemeClr val="bg1"/>
                </a:solidFill>
              </a:rPr>
              <a:t>тыс.руб</a:t>
            </a:r>
            <a:r>
              <a:rPr lang="ru-RU" sz="2600" dirty="0" smtClean="0">
                <a:solidFill>
                  <a:schemeClr val="bg1"/>
                </a:solidFill>
              </a:rPr>
              <a:t>., из них задолженность за коммунальные услуги </a:t>
            </a:r>
            <a:r>
              <a:rPr lang="ru-RU" sz="2600" dirty="0">
                <a:solidFill>
                  <a:schemeClr val="bg1"/>
                </a:solidFill>
              </a:rPr>
              <a:t>146 </a:t>
            </a:r>
            <a:r>
              <a:rPr lang="ru-RU" sz="2600" dirty="0" smtClean="0">
                <a:solidFill>
                  <a:schemeClr val="bg1"/>
                </a:solidFill>
              </a:rPr>
              <a:t>млн. 074тыс.руб</a:t>
            </a:r>
            <a:r>
              <a:rPr lang="ru-RU" sz="2600" dirty="0" smtClean="0">
                <a:solidFill>
                  <a:schemeClr val="bg1"/>
                </a:solidFill>
              </a:rPr>
              <a:t>. или </a:t>
            </a:r>
            <a:r>
              <a:rPr lang="ru-RU" sz="2600" dirty="0" smtClean="0">
                <a:solidFill>
                  <a:schemeClr val="bg1"/>
                </a:solidFill>
              </a:rPr>
              <a:t>78%.</a:t>
            </a:r>
            <a:endParaRPr lang="ru-RU" sz="2600" dirty="0" smtClean="0">
              <a:solidFill>
                <a:schemeClr val="bg1"/>
              </a:solidFill>
            </a:endParaRPr>
          </a:p>
          <a:p>
            <a:pPr>
              <a:spcBef>
                <a:spcPts val="0"/>
              </a:spcBef>
            </a:pPr>
            <a:r>
              <a:rPr lang="ru-RU" sz="2600" b="1" dirty="0" smtClean="0">
                <a:solidFill>
                  <a:srgbClr val="E466A3"/>
                </a:solidFill>
              </a:rPr>
              <a:t>Меры:</a:t>
            </a:r>
          </a:p>
          <a:p>
            <a:pPr>
              <a:spcBef>
                <a:spcPts val="0"/>
              </a:spcBef>
              <a:buFont typeface="Wingdings" pitchFamily="2" charset="2"/>
              <a:buChar char="ü"/>
            </a:pPr>
            <a:r>
              <a:rPr lang="ru-RU" sz="2600" dirty="0" smtClean="0">
                <a:solidFill>
                  <a:schemeClr val="bg1"/>
                </a:solidFill>
              </a:rPr>
              <a:t>Анализ выставленных счетов по данным ГУП ВЦКП «Жилищное хозяйство»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600" dirty="0" smtClean="0">
                <a:solidFill>
                  <a:schemeClr val="bg1"/>
                </a:solidFill>
              </a:rPr>
              <a:t>Назначены </a:t>
            </a:r>
            <a:r>
              <a:rPr lang="ru-RU" sz="2600" dirty="0">
                <a:solidFill>
                  <a:schemeClr val="bg1"/>
                </a:solidFill>
              </a:rPr>
              <a:t>ответственные:</a:t>
            </a:r>
          </a:p>
          <a:p>
            <a:pPr>
              <a:spcBef>
                <a:spcPts val="0"/>
              </a:spcBef>
              <a:buFont typeface="Wingdings" pitchFamily="2" charset="2"/>
              <a:buChar char="ü"/>
            </a:pPr>
            <a:r>
              <a:rPr lang="ru-RU" sz="2600" dirty="0">
                <a:solidFill>
                  <a:schemeClr val="bg1"/>
                </a:solidFill>
              </a:rPr>
              <a:t>За снятие показаний ОДПУ </a:t>
            </a:r>
            <a:endParaRPr lang="ru-RU" sz="2600" dirty="0" smtClean="0">
              <a:solidFill>
                <a:schemeClr val="bg1"/>
              </a:solidFill>
            </a:endParaRPr>
          </a:p>
          <a:p>
            <a:pPr>
              <a:spcBef>
                <a:spcPts val="0"/>
              </a:spcBef>
              <a:buFont typeface="Wingdings" pitchFamily="2" charset="2"/>
              <a:buChar char="ü"/>
            </a:pPr>
            <a:r>
              <a:rPr lang="ru-RU" sz="2600" dirty="0" smtClean="0">
                <a:solidFill>
                  <a:schemeClr val="bg1"/>
                </a:solidFill>
              </a:rPr>
              <a:t>За </a:t>
            </a:r>
            <a:r>
              <a:rPr lang="ru-RU" sz="2600" dirty="0">
                <a:solidFill>
                  <a:schemeClr val="bg1"/>
                </a:solidFill>
              </a:rPr>
              <a:t>введение показаний в базу данных ГУП ВЦКП «Жилищное хозяйство</a:t>
            </a:r>
            <a:r>
              <a:rPr lang="ru-RU" sz="2600" dirty="0" smtClean="0">
                <a:solidFill>
                  <a:schemeClr val="bg1"/>
                </a:solidFill>
              </a:rPr>
              <a:t>»</a:t>
            </a:r>
          </a:p>
          <a:p>
            <a:pPr>
              <a:spcBef>
                <a:spcPts val="0"/>
              </a:spcBef>
              <a:buFont typeface="Wingdings" pitchFamily="2" charset="2"/>
              <a:buChar char="ü"/>
            </a:pPr>
            <a:r>
              <a:rPr lang="ru-RU" sz="2600" dirty="0" smtClean="0">
                <a:solidFill>
                  <a:schemeClr val="bg1"/>
                </a:solidFill>
              </a:rPr>
              <a:t>С </a:t>
            </a:r>
            <a:r>
              <a:rPr lang="ru-RU" sz="2600" dirty="0" smtClean="0">
                <a:solidFill>
                  <a:schemeClr val="bg1"/>
                </a:solidFill>
              </a:rPr>
              <a:t>сотрудниками бухгалтерии проведен инструктаж по разъяснению вопросов оплаты за </a:t>
            </a:r>
            <a:r>
              <a:rPr lang="ru-RU" sz="2600" dirty="0" smtClean="0">
                <a:solidFill>
                  <a:schemeClr val="bg1"/>
                </a:solidFill>
              </a:rPr>
              <a:t>ЖКУ</a:t>
            </a:r>
            <a:endParaRPr lang="ru-RU" sz="26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0702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8000">
              <a:srgbClr val="0C4B6D"/>
            </a:gs>
            <a:gs pos="87000">
              <a:srgbClr val="2987AE"/>
            </a:gs>
            <a:gs pos="0">
              <a:srgbClr val="0A4668"/>
            </a:gs>
            <a:gs pos="100000">
              <a:srgbClr val="0E4D6F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40960" cy="1143000"/>
          </a:xfrm>
          <a:gradFill>
            <a:gsLst>
              <a:gs pos="0">
                <a:srgbClr val="9E325D"/>
              </a:gs>
              <a:gs pos="100000">
                <a:srgbClr val="BD5B79"/>
              </a:gs>
            </a:gsLst>
            <a:lin ang="0" scaled="0"/>
          </a:gradFill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ru-RU" sz="3600" b="1" dirty="0" smtClean="0">
                <a:solidFill>
                  <a:schemeClr val="bg1"/>
                </a:solidFill>
              </a:rPr>
              <a:t>Меры по контролю за начислением платы за жилищно-коммунальные услуги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412776"/>
            <a:ext cx="9001000" cy="5445224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Font typeface="Wingdings" pitchFamily="2" charset="2"/>
              <a:buChar char="ü"/>
            </a:pPr>
            <a:r>
              <a:rPr lang="ru-RU" sz="2600" dirty="0">
                <a:solidFill>
                  <a:schemeClr val="bg1"/>
                </a:solidFill>
              </a:rPr>
              <a:t>На данный момент ведут прием населения руководители </a:t>
            </a:r>
            <a:r>
              <a:rPr lang="ru-RU" sz="2600" dirty="0" smtClean="0">
                <a:solidFill>
                  <a:schemeClr val="bg1"/>
                </a:solidFill>
              </a:rPr>
              <a:t>подразделений;</a:t>
            </a:r>
          </a:p>
          <a:p>
            <a:pPr>
              <a:spcBef>
                <a:spcPts val="0"/>
              </a:spcBef>
              <a:buFont typeface="Wingdings" pitchFamily="2" charset="2"/>
              <a:buChar char="ü"/>
            </a:pPr>
            <a:r>
              <a:rPr lang="ru-RU" sz="2600" dirty="0" smtClean="0">
                <a:solidFill>
                  <a:schemeClr val="bg1"/>
                </a:solidFill>
              </a:rPr>
              <a:t>На </a:t>
            </a:r>
            <a:r>
              <a:rPr lang="ru-RU" sz="2600" dirty="0">
                <a:solidFill>
                  <a:schemeClr val="bg1"/>
                </a:solidFill>
              </a:rPr>
              <a:t>сайте </a:t>
            </a:r>
            <a:r>
              <a:rPr lang="en-US" sz="2600" dirty="0">
                <a:solidFill>
                  <a:schemeClr val="bg1"/>
                </a:solidFill>
              </a:rPr>
              <a:t>www.gks2.ru </a:t>
            </a:r>
            <a:r>
              <a:rPr lang="ru-RU" sz="2600" dirty="0">
                <a:solidFill>
                  <a:schemeClr val="bg1"/>
                </a:solidFill>
              </a:rPr>
              <a:t>и на портале Наш Санкт-Петербург и информационных стендах размещен информационный бюллетень для населения с разъяснениями особенностей оплаты за коммунальные услуги в этом отопительном </a:t>
            </a:r>
            <a:r>
              <a:rPr lang="ru-RU" sz="2600" dirty="0" smtClean="0">
                <a:solidFill>
                  <a:schemeClr val="bg1"/>
                </a:solidFill>
              </a:rPr>
              <a:t>периоде;</a:t>
            </a:r>
            <a:endParaRPr lang="ru-RU" sz="2600" dirty="0">
              <a:solidFill>
                <a:schemeClr val="bg1"/>
              </a:solidFill>
            </a:endParaRPr>
          </a:p>
          <a:p>
            <a:pPr>
              <a:spcBef>
                <a:spcPts val="0"/>
              </a:spcBef>
              <a:buFont typeface="Wingdings" pitchFamily="2" charset="2"/>
              <a:buChar char="ü"/>
            </a:pPr>
            <a:r>
              <a:rPr lang="ru-RU" sz="2600" dirty="0" smtClean="0">
                <a:solidFill>
                  <a:schemeClr val="bg1"/>
                </a:solidFill>
              </a:rPr>
              <a:t>Ежемесячно ГКУ ЖА, Администрация Калининского района и Жилищный </a:t>
            </a:r>
            <a:r>
              <a:rPr lang="ru-RU" sz="2600" dirty="0">
                <a:solidFill>
                  <a:schemeClr val="bg1"/>
                </a:solidFill>
              </a:rPr>
              <a:t>Комитет проводит мониторинг начислений жилищно-коммунальных услуг.</a:t>
            </a:r>
          </a:p>
        </p:txBody>
      </p:sp>
    </p:spTree>
    <p:extLst>
      <p:ext uri="{BB962C8B-B14F-4D97-AF65-F5344CB8AC3E}">
        <p14:creationId xmlns:p14="http://schemas.microsoft.com/office/powerpoint/2010/main" val="299902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A4668"/>
            </a:gs>
            <a:gs pos="64000">
              <a:srgbClr val="0D4B6E"/>
            </a:gs>
            <a:gs pos="78000">
              <a:srgbClr val="22789D"/>
            </a:gs>
            <a:gs pos="100000">
              <a:srgbClr val="0E4D6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40960" cy="1143000"/>
          </a:xfrm>
          <a:gradFill>
            <a:gsLst>
              <a:gs pos="0">
                <a:srgbClr val="9E325D"/>
              </a:gs>
              <a:gs pos="100000">
                <a:srgbClr val="BD5B79"/>
              </a:gs>
            </a:gsLst>
            <a:lin ang="0" scaled="0"/>
          </a:gradFill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ru-RU" sz="3600" b="1" dirty="0" smtClean="0">
                <a:solidFill>
                  <a:schemeClr val="bg1"/>
                </a:solidFill>
              </a:rPr>
              <a:t>Закупки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600200"/>
            <a:ext cx="8568952" cy="4997152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b="1" dirty="0" smtClean="0">
                <a:solidFill>
                  <a:srgbClr val="E466A3"/>
                </a:solidFill>
              </a:rPr>
              <a:t>В </a:t>
            </a:r>
            <a:r>
              <a:rPr lang="ru-RU" b="1" dirty="0" smtClean="0">
                <a:solidFill>
                  <a:srgbClr val="E466A3"/>
                </a:solidFill>
              </a:rPr>
              <a:t>2015 </a:t>
            </a:r>
            <a:r>
              <a:rPr lang="ru-RU" b="1" dirty="0" smtClean="0">
                <a:solidFill>
                  <a:srgbClr val="E466A3"/>
                </a:solidFill>
              </a:rPr>
              <a:t>году план закупок товаров выполнен на 100% </a:t>
            </a:r>
          </a:p>
          <a:p>
            <a:pPr>
              <a:spcBef>
                <a:spcPts val="0"/>
              </a:spcBef>
              <a:buFont typeface="Wingdings" pitchFamily="2" charset="2"/>
              <a:buChar char="ü"/>
            </a:pPr>
            <a:r>
              <a:rPr lang="ru-RU" dirty="0" smtClean="0">
                <a:solidFill>
                  <a:schemeClr val="bg1"/>
                </a:solidFill>
              </a:rPr>
              <a:t>Проведено </a:t>
            </a:r>
            <a:r>
              <a:rPr lang="ru-RU" dirty="0" smtClean="0">
                <a:solidFill>
                  <a:schemeClr val="bg1"/>
                </a:solidFill>
              </a:rPr>
              <a:t>37 закупок, состоялось 33 закупки </a:t>
            </a:r>
            <a:r>
              <a:rPr lang="ru-RU" dirty="0" smtClean="0">
                <a:solidFill>
                  <a:schemeClr val="bg1"/>
                </a:solidFill>
              </a:rPr>
              <a:t>на сумму </a:t>
            </a:r>
            <a:r>
              <a:rPr lang="ru-RU" dirty="0" smtClean="0">
                <a:solidFill>
                  <a:schemeClr val="bg1"/>
                </a:solidFill>
              </a:rPr>
              <a:t>27 </a:t>
            </a:r>
            <a:r>
              <a:rPr lang="ru-RU" dirty="0" smtClean="0">
                <a:solidFill>
                  <a:schemeClr val="bg1"/>
                </a:solidFill>
              </a:rPr>
              <a:t>млн. </a:t>
            </a:r>
            <a:r>
              <a:rPr lang="ru-RU" dirty="0" smtClean="0">
                <a:solidFill>
                  <a:schemeClr val="bg1"/>
                </a:solidFill>
              </a:rPr>
              <a:t>319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тыс. руб. Экономия </a:t>
            </a:r>
            <a:r>
              <a:rPr lang="ru-RU" dirty="0" smtClean="0">
                <a:solidFill>
                  <a:schemeClr val="bg1"/>
                </a:solidFill>
              </a:rPr>
              <a:t>2 млн. 552 </a:t>
            </a:r>
            <a:r>
              <a:rPr lang="ru-RU" dirty="0" smtClean="0">
                <a:solidFill>
                  <a:schemeClr val="bg1"/>
                </a:solidFill>
              </a:rPr>
              <a:t>тыс. руб. или </a:t>
            </a:r>
            <a:r>
              <a:rPr lang="ru-RU" dirty="0" smtClean="0">
                <a:solidFill>
                  <a:schemeClr val="bg1"/>
                </a:solidFill>
              </a:rPr>
              <a:t>9% </a:t>
            </a:r>
            <a:r>
              <a:rPr lang="ru-RU" dirty="0" smtClean="0">
                <a:solidFill>
                  <a:schemeClr val="bg1"/>
                </a:solidFill>
              </a:rPr>
              <a:t>от начальной цены.</a:t>
            </a:r>
          </a:p>
          <a:p>
            <a:pPr>
              <a:spcBef>
                <a:spcPts val="0"/>
              </a:spcBef>
              <a:buFont typeface="Wingdings" pitchFamily="2" charset="2"/>
              <a:buChar char="ü"/>
            </a:pPr>
            <a:r>
              <a:rPr lang="ru-RU" dirty="0" smtClean="0">
                <a:solidFill>
                  <a:schemeClr val="bg1"/>
                </a:solidFill>
              </a:rPr>
              <a:t>В 1 квартале </a:t>
            </a:r>
            <a:r>
              <a:rPr lang="ru-RU" dirty="0" smtClean="0">
                <a:solidFill>
                  <a:schemeClr val="bg1"/>
                </a:solidFill>
              </a:rPr>
              <a:t>2016 </a:t>
            </a:r>
            <a:r>
              <a:rPr lang="ru-RU" dirty="0" smtClean="0">
                <a:solidFill>
                  <a:schemeClr val="bg1"/>
                </a:solidFill>
              </a:rPr>
              <a:t>года проведено </a:t>
            </a:r>
            <a:r>
              <a:rPr lang="ru-RU" dirty="0" smtClean="0">
                <a:solidFill>
                  <a:schemeClr val="bg1"/>
                </a:solidFill>
              </a:rPr>
              <a:t>18 закупок </a:t>
            </a:r>
            <a:r>
              <a:rPr lang="ru-RU" dirty="0" smtClean="0">
                <a:solidFill>
                  <a:schemeClr val="bg1"/>
                </a:solidFill>
              </a:rPr>
              <a:t>на сумму </a:t>
            </a:r>
            <a:r>
              <a:rPr lang="ru-RU" dirty="0">
                <a:solidFill>
                  <a:schemeClr val="bg1"/>
                </a:solidFill>
              </a:rPr>
              <a:t>22 </a:t>
            </a:r>
            <a:r>
              <a:rPr lang="ru-RU" dirty="0" smtClean="0">
                <a:solidFill>
                  <a:schemeClr val="bg1"/>
                </a:solidFill>
              </a:rPr>
              <a:t>млн</a:t>
            </a:r>
            <a:r>
              <a:rPr lang="ru-RU" dirty="0" smtClean="0">
                <a:solidFill>
                  <a:schemeClr val="bg1"/>
                </a:solidFill>
              </a:rPr>
              <a:t>. </a:t>
            </a:r>
            <a:r>
              <a:rPr lang="ru-RU" dirty="0" smtClean="0">
                <a:solidFill>
                  <a:schemeClr val="bg1"/>
                </a:solidFill>
              </a:rPr>
              <a:t>984 </a:t>
            </a:r>
            <a:r>
              <a:rPr lang="ru-RU" dirty="0" smtClean="0">
                <a:solidFill>
                  <a:schemeClr val="bg1"/>
                </a:solidFill>
              </a:rPr>
              <a:t>тыс. руб. Экономия                           </a:t>
            </a:r>
            <a:r>
              <a:rPr lang="ru-RU" dirty="0" smtClean="0">
                <a:solidFill>
                  <a:schemeClr val="bg1"/>
                </a:solidFill>
              </a:rPr>
              <a:t>2 511 </a:t>
            </a:r>
            <a:r>
              <a:rPr lang="ru-RU" dirty="0" smtClean="0">
                <a:solidFill>
                  <a:schemeClr val="bg1"/>
                </a:solidFill>
              </a:rPr>
              <a:t>тыс. руб. </a:t>
            </a:r>
            <a:r>
              <a:rPr lang="ru-RU" dirty="0" smtClean="0">
                <a:solidFill>
                  <a:schemeClr val="bg1"/>
                </a:solidFill>
              </a:rPr>
              <a:t> или 10% от начальной цены.</a:t>
            </a:r>
          </a:p>
          <a:p>
            <a:pPr marL="0" indent="0">
              <a:spcBef>
                <a:spcPts val="0"/>
              </a:spcBef>
              <a:buNone/>
            </a:pPr>
            <a:endParaRPr lang="ru-RU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1192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8000">
              <a:srgbClr val="0D4B6E"/>
            </a:gs>
            <a:gs pos="90000">
              <a:srgbClr val="22789D"/>
            </a:gs>
            <a:gs pos="80000">
              <a:srgbClr val="2987AE"/>
            </a:gs>
            <a:gs pos="0">
              <a:srgbClr val="0A4668"/>
            </a:gs>
            <a:gs pos="100000">
              <a:srgbClr val="0E4D6F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rgbClr val="9E325D"/>
              </a:gs>
              <a:gs pos="100000">
                <a:srgbClr val="BD5B79"/>
              </a:gs>
            </a:gsLst>
            <a:lin ang="0" scaled="0"/>
          </a:gradFill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b="1" dirty="0" smtClean="0">
                <a:solidFill>
                  <a:schemeClr val="bg1"/>
                </a:solidFill>
              </a:rPr>
              <a:t>Проведение отчетных собраний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/>
          </a:bodyPr>
          <a:lstStyle/>
          <a:p>
            <a:r>
              <a:rPr lang="ru-RU" sz="4200" dirty="0" smtClean="0">
                <a:solidFill>
                  <a:schemeClr val="bg1"/>
                </a:solidFill>
              </a:rPr>
              <a:t>Информация, протоколы и материалы по отчетным собраниям  размещены на сайте Общества </a:t>
            </a:r>
            <a:r>
              <a:rPr lang="en-US" sz="4200" dirty="0">
                <a:hlinkClick r:id="rId2"/>
              </a:rPr>
              <a:t>www.gks2.ru</a:t>
            </a:r>
            <a:r>
              <a:rPr lang="en-US" sz="4200" dirty="0" smtClean="0">
                <a:solidFill>
                  <a:srgbClr val="BD5B79"/>
                </a:solidFill>
              </a:rPr>
              <a:t> </a:t>
            </a:r>
            <a:endParaRPr lang="ru-RU" sz="4200" dirty="0">
              <a:solidFill>
                <a:srgbClr val="BD5B7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2040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9000">
              <a:srgbClr val="105376"/>
            </a:gs>
            <a:gs pos="90000">
              <a:srgbClr val="2987AE"/>
            </a:gs>
            <a:gs pos="0">
              <a:srgbClr val="0A4668"/>
            </a:gs>
            <a:gs pos="100000">
              <a:srgbClr val="0E4D6F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rgbClr val="9E325D"/>
              </a:gs>
              <a:gs pos="100000">
                <a:srgbClr val="BD5B79"/>
              </a:gs>
            </a:gsLst>
            <a:lin ang="0" scaled="0"/>
          </a:gradFill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Работа с советами МКД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412776"/>
            <a:ext cx="8928992" cy="5256584"/>
          </a:xfrm>
        </p:spPr>
        <p:txBody>
          <a:bodyPr>
            <a:noAutofit/>
          </a:bodyPr>
          <a:lstStyle/>
          <a:p>
            <a:r>
              <a:rPr lang="ru-RU" sz="2600" dirty="0">
                <a:solidFill>
                  <a:schemeClr val="bg1"/>
                </a:solidFill>
              </a:rPr>
              <a:t>проводятся  встречи, собрания на которых предоставляется отчет  </a:t>
            </a:r>
            <a:r>
              <a:rPr lang="ru-RU" sz="2600" dirty="0" smtClean="0">
                <a:solidFill>
                  <a:schemeClr val="bg1"/>
                </a:solidFill>
              </a:rPr>
              <a:t>о проделанной  </a:t>
            </a:r>
            <a:r>
              <a:rPr lang="ru-RU" sz="2600" dirty="0">
                <a:solidFill>
                  <a:schemeClr val="bg1"/>
                </a:solidFill>
              </a:rPr>
              <a:t>работе;</a:t>
            </a:r>
          </a:p>
          <a:p>
            <a:r>
              <a:rPr lang="ru-RU" sz="2600" dirty="0" smtClean="0">
                <a:solidFill>
                  <a:schemeClr val="bg1"/>
                </a:solidFill>
              </a:rPr>
              <a:t>представляются </a:t>
            </a:r>
            <a:r>
              <a:rPr lang="ru-RU" sz="2600" dirty="0">
                <a:solidFill>
                  <a:schemeClr val="bg1"/>
                </a:solidFill>
              </a:rPr>
              <a:t>собственникам (председателям советов домов) предложения по вопросам содержания и ремонта общего </a:t>
            </a:r>
            <a:r>
              <a:rPr lang="ru-RU" sz="2600" dirty="0" smtClean="0">
                <a:solidFill>
                  <a:schemeClr val="bg1"/>
                </a:solidFill>
              </a:rPr>
              <a:t>имущества; </a:t>
            </a:r>
            <a:endParaRPr lang="ru-RU" sz="2600" dirty="0">
              <a:solidFill>
                <a:schemeClr val="bg1"/>
              </a:solidFill>
            </a:endParaRPr>
          </a:p>
          <a:p>
            <a:r>
              <a:rPr lang="ru-RU" sz="2600" dirty="0" smtClean="0">
                <a:solidFill>
                  <a:schemeClr val="bg1"/>
                </a:solidFill>
              </a:rPr>
              <a:t>все </a:t>
            </a:r>
            <a:r>
              <a:rPr lang="ru-RU" sz="2600" dirty="0">
                <a:solidFill>
                  <a:schemeClr val="bg1"/>
                </a:solidFill>
              </a:rPr>
              <a:t>пожелания  и  требования  по обслуживанию фонда учитываются при составлении  плана  текущего  ремонта с указанием  стоимости </a:t>
            </a:r>
            <a:r>
              <a:rPr lang="ru-RU" sz="2600" dirty="0" smtClean="0">
                <a:solidFill>
                  <a:schemeClr val="bg1"/>
                </a:solidFill>
              </a:rPr>
              <a:t>работ;</a:t>
            </a:r>
            <a:endParaRPr lang="ru-RU" sz="2600" dirty="0">
              <a:solidFill>
                <a:schemeClr val="bg1"/>
              </a:solidFill>
            </a:endParaRPr>
          </a:p>
          <a:p>
            <a:r>
              <a:rPr lang="ru-RU" sz="2600" dirty="0" smtClean="0">
                <a:solidFill>
                  <a:schemeClr val="bg1"/>
                </a:solidFill>
              </a:rPr>
              <a:t>рассматриваются  </a:t>
            </a:r>
            <a:r>
              <a:rPr lang="ru-RU" sz="2600" dirty="0">
                <a:solidFill>
                  <a:schemeClr val="bg1"/>
                </a:solidFill>
              </a:rPr>
              <a:t>вопросы пользования  общим  имуществом  в МКД, в том  числе  земельным  участком, на котором расположен </a:t>
            </a:r>
            <a:r>
              <a:rPr lang="ru-RU" sz="2600" dirty="0" smtClean="0">
                <a:solidFill>
                  <a:schemeClr val="bg1"/>
                </a:solidFill>
              </a:rPr>
              <a:t>МКД;</a:t>
            </a:r>
            <a:endParaRPr lang="ru-RU" sz="2600" dirty="0">
              <a:solidFill>
                <a:schemeClr val="bg1"/>
              </a:solidFill>
            </a:endParaRPr>
          </a:p>
          <a:p>
            <a:r>
              <a:rPr lang="ru-RU" sz="2600" dirty="0">
                <a:solidFill>
                  <a:schemeClr val="bg1"/>
                </a:solidFill>
              </a:rPr>
              <a:t>На </a:t>
            </a:r>
            <a:r>
              <a:rPr lang="ru-RU" sz="2600" dirty="0" smtClean="0">
                <a:solidFill>
                  <a:schemeClr val="bg1"/>
                </a:solidFill>
              </a:rPr>
              <a:t>01.01.2016 </a:t>
            </a:r>
            <a:r>
              <a:rPr lang="ru-RU" sz="2600" dirty="0">
                <a:solidFill>
                  <a:schemeClr val="bg1"/>
                </a:solidFill>
              </a:rPr>
              <a:t>создано 174 совета многоквартирных домов</a:t>
            </a:r>
            <a:r>
              <a:rPr lang="ru-RU" sz="2600" dirty="0" smtClean="0">
                <a:solidFill>
                  <a:schemeClr val="bg1"/>
                </a:solidFill>
              </a:rPr>
              <a:t>.</a:t>
            </a:r>
            <a:endParaRPr lang="ru-RU" sz="2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8558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8000">
              <a:srgbClr val="0C496B"/>
            </a:gs>
            <a:gs pos="66000">
              <a:srgbClr val="145B7E"/>
            </a:gs>
            <a:gs pos="85000">
              <a:srgbClr val="2987AE"/>
            </a:gs>
            <a:gs pos="0">
              <a:srgbClr val="0A4668"/>
            </a:gs>
            <a:gs pos="100000">
              <a:srgbClr val="0E4D6F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rgbClr val="9E325D"/>
              </a:gs>
              <a:gs pos="100000">
                <a:srgbClr val="BD5B79"/>
              </a:gs>
            </a:gsLst>
            <a:lin ang="0" scaled="0"/>
          </a:gradFill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</a:rPr>
              <a:t>Финансовый </a:t>
            </a:r>
            <a:r>
              <a:rPr lang="ru-RU" sz="4000" b="1" dirty="0" smtClean="0">
                <a:solidFill>
                  <a:schemeClr val="bg1"/>
                </a:solidFill>
              </a:rPr>
              <a:t>план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833" y="1844825"/>
            <a:ext cx="8217633" cy="3312367"/>
          </a:xfrm>
        </p:spPr>
        <p:txBody>
          <a:bodyPr>
            <a:normAutofit fontScale="92500"/>
          </a:bodyPr>
          <a:lstStyle/>
          <a:p>
            <a:pPr lvl="1"/>
            <a:r>
              <a:rPr lang="ru-RU" sz="2600" dirty="0" smtClean="0">
                <a:solidFill>
                  <a:schemeClr val="bg1">
                    <a:lumMod val="95000"/>
                  </a:schemeClr>
                </a:solidFill>
              </a:rPr>
              <a:t>На </a:t>
            </a:r>
            <a:r>
              <a:rPr lang="ru-RU" sz="2600" dirty="0" smtClean="0">
                <a:solidFill>
                  <a:schemeClr val="bg1">
                    <a:lumMod val="95000"/>
                  </a:schemeClr>
                </a:solidFill>
              </a:rPr>
              <a:t>2015 </a:t>
            </a:r>
            <a:r>
              <a:rPr lang="ru-RU" sz="2600" dirty="0" smtClean="0">
                <a:solidFill>
                  <a:schemeClr val="bg1">
                    <a:lumMod val="95000"/>
                  </a:schemeClr>
                </a:solidFill>
              </a:rPr>
              <a:t>год составлен финансовый план деятельности Общества с планируемой чистой прибылью:</a:t>
            </a:r>
          </a:p>
          <a:p>
            <a:pPr lvl="1"/>
            <a:endParaRPr lang="ru-RU" sz="2600" dirty="0" smtClean="0">
              <a:solidFill>
                <a:schemeClr val="bg1">
                  <a:lumMod val="95000"/>
                </a:schemeClr>
              </a:solidFill>
            </a:endParaRPr>
          </a:p>
          <a:p>
            <a:pPr lvl="1"/>
            <a:endParaRPr lang="ru-RU" sz="2600" dirty="0">
              <a:solidFill>
                <a:schemeClr val="bg1">
                  <a:lumMod val="95000"/>
                </a:schemeClr>
              </a:solidFill>
            </a:endParaRPr>
          </a:p>
          <a:p>
            <a:pPr lvl="1"/>
            <a:endParaRPr lang="ru-RU" sz="2600" dirty="0" smtClean="0">
              <a:solidFill>
                <a:schemeClr val="bg1">
                  <a:lumMod val="95000"/>
                </a:schemeClr>
              </a:solidFill>
            </a:endParaRPr>
          </a:p>
          <a:p>
            <a:pPr lvl="1"/>
            <a:r>
              <a:rPr lang="ru-RU" sz="2600" dirty="0">
                <a:solidFill>
                  <a:schemeClr val="bg1">
                    <a:lumMod val="95000"/>
                  </a:schemeClr>
                </a:solidFill>
              </a:rPr>
              <a:t>На </a:t>
            </a:r>
            <a:r>
              <a:rPr lang="ru-RU" sz="2600" dirty="0" smtClean="0">
                <a:solidFill>
                  <a:schemeClr val="bg1">
                    <a:lumMod val="95000"/>
                  </a:schemeClr>
                </a:solidFill>
              </a:rPr>
              <a:t>2016 </a:t>
            </a:r>
            <a:r>
              <a:rPr lang="ru-RU" sz="2600" dirty="0">
                <a:solidFill>
                  <a:schemeClr val="bg1">
                    <a:lumMod val="95000"/>
                  </a:schemeClr>
                </a:solidFill>
              </a:rPr>
              <a:t>год составлен финансовый план деятельности Общества с планируемой чистой прибылью</a:t>
            </a:r>
            <a:r>
              <a:rPr lang="ru-RU" sz="2600" dirty="0" smtClean="0">
                <a:solidFill>
                  <a:schemeClr val="bg1">
                    <a:lumMod val="95000"/>
                  </a:schemeClr>
                </a:solidFill>
              </a:rPr>
              <a:t>: 140 тыс. руб.</a:t>
            </a:r>
            <a:endParaRPr lang="ru-RU" sz="2600" dirty="0">
              <a:solidFill>
                <a:schemeClr val="bg1">
                  <a:lumMod val="95000"/>
                </a:schemeClr>
              </a:solidFill>
            </a:endParaRPr>
          </a:p>
          <a:p>
            <a:pPr lvl="1"/>
            <a:endParaRPr lang="ru-RU" sz="2600" dirty="0" smtClean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616549" y="2780928"/>
            <a:ext cx="8077917" cy="1080120"/>
          </a:xfrm>
          <a:prstGeom prst="rect">
            <a:avLst/>
          </a:prstGeom>
          <a:gradFill>
            <a:gsLst>
              <a:gs pos="47000">
                <a:srgbClr val="3685A1">
                  <a:alpha val="50000"/>
                </a:srgbClr>
              </a:gs>
              <a:gs pos="0">
                <a:srgbClr val="33839E"/>
              </a:gs>
              <a:gs pos="100000">
                <a:srgbClr val="8EBBD2">
                  <a:alpha val="10000"/>
                </a:srgbClr>
              </a:gs>
            </a:gsLst>
            <a:lin ang="0" scaled="0"/>
          </a:gradFill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ü"/>
            </a:pPr>
            <a:r>
              <a:rPr lang="ru-RU" sz="3000" dirty="0" smtClean="0">
                <a:solidFill>
                  <a:schemeClr val="bg1"/>
                </a:solidFill>
              </a:rPr>
              <a:t>План – </a:t>
            </a:r>
            <a:r>
              <a:rPr lang="ru-RU" sz="3000" dirty="0" smtClean="0">
                <a:solidFill>
                  <a:schemeClr val="bg1"/>
                </a:solidFill>
              </a:rPr>
              <a:t>100 </a:t>
            </a:r>
            <a:r>
              <a:rPr lang="ru-RU" sz="3000" dirty="0" smtClean="0">
                <a:solidFill>
                  <a:schemeClr val="bg1"/>
                </a:solidFill>
              </a:rPr>
              <a:t>тыс</a:t>
            </a:r>
            <a:r>
              <a:rPr lang="ru-RU" sz="3000" dirty="0" smtClean="0">
                <a:solidFill>
                  <a:schemeClr val="bg1"/>
                </a:solidFill>
              </a:rPr>
              <a:t>. руб</a:t>
            </a:r>
            <a:r>
              <a:rPr lang="ru-RU" sz="3000" dirty="0" smtClean="0">
                <a:solidFill>
                  <a:schemeClr val="bg1"/>
                </a:solidFill>
              </a:rPr>
              <a:t>.</a:t>
            </a:r>
          </a:p>
          <a:p>
            <a:pPr>
              <a:buFont typeface="Wingdings" pitchFamily="2" charset="2"/>
              <a:buChar char="ü"/>
            </a:pPr>
            <a:r>
              <a:rPr lang="ru-RU" sz="3000" dirty="0" smtClean="0">
                <a:solidFill>
                  <a:schemeClr val="bg1"/>
                </a:solidFill>
              </a:rPr>
              <a:t>Фактически, чистая прибыль составила                                                     </a:t>
            </a:r>
            <a:r>
              <a:rPr lang="ru-RU" sz="3000" dirty="0" smtClean="0">
                <a:solidFill>
                  <a:schemeClr val="bg1"/>
                </a:solidFill>
              </a:rPr>
              <a:t>511 </a:t>
            </a:r>
            <a:r>
              <a:rPr lang="ru-RU" sz="3000" dirty="0" smtClean="0">
                <a:solidFill>
                  <a:schemeClr val="bg1"/>
                </a:solidFill>
              </a:rPr>
              <a:t>тыс. руб.</a:t>
            </a: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616549" y="5157192"/>
            <a:ext cx="8077917" cy="1080120"/>
          </a:xfrm>
          <a:prstGeom prst="rect">
            <a:avLst/>
          </a:prstGeom>
          <a:gradFill>
            <a:gsLst>
              <a:gs pos="47000">
                <a:srgbClr val="3685A1">
                  <a:alpha val="50000"/>
                </a:srgbClr>
              </a:gs>
              <a:gs pos="0">
                <a:srgbClr val="33839E"/>
              </a:gs>
              <a:gs pos="100000">
                <a:srgbClr val="8EBBD2">
                  <a:alpha val="10000"/>
                </a:srgbClr>
              </a:gs>
            </a:gsLst>
            <a:lin ang="0" scaled="0"/>
          </a:gradFill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ü"/>
            </a:pPr>
            <a:r>
              <a:rPr lang="ru-RU" sz="3000" dirty="0" smtClean="0">
                <a:solidFill>
                  <a:schemeClr val="bg1"/>
                </a:solidFill>
              </a:rPr>
              <a:t>За 1 квартал </a:t>
            </a:r>
            <a:r>
              <a:rPr lang="ru-RU" sz="3000" dirty="0" smtClean="0">
                <a:solidFill>
                  <a:schemeClr val="bg1"/>
                </a:solidFill>
              </a:rPr>
              <a:t>2016 года – 155 </a:t>
            </a:r>
            <a:r>
              <a:rPr lang="ru-RU" sz="3000" dirty="0" err="1" smtClean="0">
                <a:solidFill>
                  <a:schemeClr val="bg1"/>
                </a:solidFill>
              </a:rPr>
              <a:t>тыс.руб</a:t>
            </a:r>
            <a:r>
              <a:rPr lang="ru-RU" sz="3000" dirty="0" smtClean="0">
                <a:solidFill>
                  <a:schemeClr val="bg1"/>
                </a:solidFill>
              </a:rPr>
              <a:t>.</a:t>
            </a:r>
          </a:p>
          <a:p>
            <a:pPr>
              <a:buFont typeface="Wingdings" pitchFamily="2" charset="2"/>
              <a:buChar char="ü"/>
            </a:pPr>
            <a:r>
              <a:rPr lang="ru-RU" sz="3000" dirty="0" smtClean="0">
                <a:solidFill>
                  <a:schemeClr val="bg1"/>
                </a:solidFill>
              </a:rPr>
              <a:t>Фактически, чистая прибыль составила                                                     </a:t>
            </a:r>
            <a:r>
              <a:rPr lang="ru-RU" sz="3000" dirty="0" smtClean="0">
                <a:solidFill>
                  <a:schemeClr val="bg1"/>
                </a:solidFill>
              </a:rPr>
              <a:t>187 </a:t>
            </a:r>
            <a:r>
              <a:rPr lang="ru-RU" sz="3000" dirty="0" smtClean="0">
                <a:solidFill>
                  <a:schemeClr val="bg1"/>
                </a:solidFill>
              </a:rPr>
              <a:t>тыс. руб.</a:t>
            </a:r>
          </a:p>
        </p:txBody>
      </p:sp>
    </p:spTree>
    <p:extLst>
      <p:ext uri="{BB962C8B-B14F-4D97-AF65-F5344CB8AC3E}">
        <p14:creationId xmlns:p14="http://schemas.microsoft.com/office/powerpoint/2010/main" val="998548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9000">
              <a:srgbClr val="2987AE"/>
            </a:gs>
            <a:gs pos="65000">
              <a:srgbClr val="0D4C6E"/>
            </a:gs>
            <a:gs pos="0">
              <a:srgbClr val="0A4668"/>
            </a:gs>
            <a:gs pos="100000">
              <a:srgbClr val="0E4D6F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1534" y="181325"/>
            <a:ext cx="8229600" cy="1143000"/>
          </a:xfrm>
          <a:gradFill>
            <a:gsLst>
              <a:gs pos="0">
                <a:srgbClr val="9E325D"/>
              </a:gs>
              <a:gs pos="100000">
                <a:srgbClr val="BD5B79"/>
              </a:gs>
            </a:gsLst>
            <a:lin ang="0" scaled="0"/>
          </a:gradFill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sz="4000" b="1" dirty="0" smtClean="0">
                <a:solidFill>
                  <a:schemeClr val="bg1"/>
                </a:solidFill>
              </a:rPr>
              <a:t>Характеристика жилого фонда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628800"/>
            <a:ext cx="8363272" cy="4752528"/>
          </a:xfrm>
        </p:spPr>
        <p:txBody>
          <a:bodyPr>
            <a:normAutofit lnSpcReduction="10000"/>
          </a:bodyPr>
          <a:lstStyle/>
          <a:p>
            <a:r>
              <a:rPr lang="ru-RU" sz="3000" dirty="0">
                <a:solidFill>
                  <a:schemeClr val="bg1"/>
                </a:solidFill>
              </a:rPr>
              <a:t>В управлении </a:t>
            </a:r>
            <a:r>
              <a:rPr lang="ru-RU" sz="3000" dirty="0" smtClean="0">
                <a:solidFill>
                  <a:schemeClr val="bg1"/>
                </a:solidFill>
              </a:rPr>
              <a:t>180 </a:t>
            </a:r>
            <a:r>
              <a:rPr lang="ru-RU" sz="3000" dirty="0" smtClean="0">
                <a:solidFill>
                  <a:schemeClr val="bg1"/>
                </a:solidFill>
              </a:rPr>
              <a:t>домов</a:t>
            </a:r>
          </a:p>
          <a:p>
            <a:r>
              <a:rPr lang="ru-RU" sz="3000" dirty="0">
                <a:solidFill>
                  <a:schemeClr val="bg1"/>
                </a:solidFill>
              </a:rPr>
              <a:t>Общеполезная площадь 1 </a:t>
            </a:r>
            <a:r>
              <a:rPr lang="ru-RU" sz="3000" dirty="0" smtClean="0">
                <a:solidFill>
                  <a:schemeClr val="bg1"/>
                </a:solidFill>
              </a:rPr>
              <a:t>072 </a:t>
            </a:r>
            <a:r>
              <a:rPr lang="ru-RU" sz="3000" dirty="0" err="1">
                <a:solidFill>
                  <a:schemeClr val="bg1"/>
                </a:solidFill>
              </a:rPr>
              <a:t>тыс.кв.м</a:t>
            </a:r>
            <a:endParaRPr lang="ru-RU" sz="3000" dirty="0">
              <a:solidFill>
                <a:schemeClr val="bg1"/>
              </a:solidFill>
            </a:endParaRPr>
          </a:p>
          <a:p>
            <a:r>
              <a:rPr lang="ru-RU" sz="3000" dirty="0" smtClean="0">
                <a:solidFill>
                  <a:schemeClr val="bg1"/>
                </a:solidFill>
              </a:rPr>
              <a:t>Количество </a:t>
            </a:r>
            <a:r>
              <a:rPr lang="ru-RU" sz="3000" dirty="0">
                <a:solidFill>
                  <a:schemeClr val="bg1"/>
                </a:solidFill>
              </a:rPr>
              <a:t>квартир </a:t>
            </a:r>
            <a:r>
              <a:rPr lang="ru-RU" sz="3000" dirty="0" smtClean="0">
                <a:solidFill>
                  <a:schemeClr val="bg1"/>
                </a:solidFill>
              </a:rPr>
              <a:t>20 444</a:t>
            </a:r>
            <a:endParaRPr lang="ru-RU" sz="3000" dirty="0">
              <a:solidFill>
                <a:schemeClr val="bg1"/>
              </a:solidFill>
            </a:endParaRPr>
          </a:p>
          <a:p>
            <a:r>
              <a:rPr lang="ru-RU" sz="3000" dirty="0">
                <a:solidFill>
                  <a:schemeClr val="bg1"/>
                </a:solidFill>
              </a:rPr>
              <a:t>Количество проживающих </a:t>
            </a:r>
            <a:r>
              <a:rPr lang="ru-RU" sz="3000" dirty="0" smtClean="0">
                <a:solidFill>
                  <a:schemeClr val="bg1"/>
                </a:solidFill>
              </a:rPr>
              <a:t>49 200 </a:t>
            </a:r>
            <a:r>
              <a:rPr lang="ru-RU" sz="3000" dirty="0">
                <a:solidFill>
                  <a:schemeClr val="bg1"/>
                </a:solidFill>
              </a:rPr>
              <a:t>человек</a:t>
            </a:r>
          </a:p>
          <a:p>
            <a:r>
              <a:rPr lang="ru-RU" sz="3000" dirty="0">
                <a:solidFill>
                  <a:schemeClr val="bg1"/>
                </a:solidFill>
              </a:rPr>
              <a:t>На </a:t>
            </a:r>
            <a:r>
              <a:rPr lang="ru-RU" sz="3000" dirty="0" smtClean="0">
                <a:solidFill>
                  <a:schemeClr val="bg1"/>
                </a:solidFill>
              </a:rPr>
              <a:t>обслуживании:</a:t>
            </a:r>
          </a:p>
          <a:p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>
                <a:solidFill>
                  <a:schemeClr val="bg1"/>
                </a:solidFill>
              </a:rPr>
              <a:t>ЖСК – 46 МКД</a:t>
            </a:r>
          </a:p>
          <a:p>
            <a:r>
              <a:rPr lang="ru-RU" sz="3000" dirty="0">
                <a:solidFill>
                  <a:schemeClr val="bg1"/>
                </a:solidFill>
              </a:rPr>
              <a:t>ТСЖ- 2 МКД</a:t>
            </a:r>
          </a:p>
          <a:p>
            <a:r>
              <a:rPr lang="ru-RU" sz="3000" dirty="0">
                <a:solidFill>
                  <a:schemeClr val="bg1"/>
                </a:solidFill>
              </a:rPr>
              <a:t>Аварийный – 3 </a:t>
            </a:r>
            <a:r>
              <a:rPr lang="ru-RU" sz="3000" dirty="0" smtClean="0">
                <a:solidFill>
                  <a:schemeClr val="bg1"/>
                </a:solidFill>
              </a:rPr>
              <a:t>дома </a:t>
            </a:r>
            <a:endParaRPr lang="ru-RU" sz="3000" dirty="0">
              <a:solidFill>
                <a:schemeClr val="bg1"/>
              </a:solidFill>
            </a:endParaRPr>
          </a:p>
          <a:p>
            <a:r>
              <a:rPr lang="ru-RU" sz="3000" dirty="0">
                <a:solidFill>
                  <a:schemeClr val="bg1"/>
                </a:solidFill>
              </a:rPr>
              <a:t>нежилых – 13 </a:t>
            </a:r>
            <a:r>
              <a:rPr lang="ru-RU" sz="3000" dirty="0" smtClean="0">
                <a:solidFill>
                  <a:schemeClr val="bg1"/>
                </a:solidFill>
              </a:rPr>
              <a:t>домов</a:t>
            </a:r>
            <a:endParaRPr lang="ru-RU" sz="3000" dirty="0">
              <a:solidFill>
                <a:schemeClr val="bg1"/>
              </a:solidFill>
            </a:endParaRPr>
          </a:p>
          <a:p>
            <a:endParaRPr lang="ru-RU" sz="3000" dirty="0">
              <a:solidFill>
                <a:schemeClr val="bg1"/>
              </a:solidFill>
            </a:endParaRPr>
          </a:p>
          <a:p>
            <a:endParaRPr lang="ru-RU" sz="3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5050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2000">
              <a:srgbClr val="0F5073"/>
            </a:gs>
            <a:gs pos="89000">
              <a:srgbClr val="2987AE"/>
            </a:gs>
            <a:gs pos="0">
              <a:srgbClr val="0A4668"/>
            </a:gs>
            <a:gs pos="100000">
              <a:srgbClr val="0E4D6F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rgbClr val="9E325D"/>
              </a:gs>
              <a:gs pos="100000">
                <a:srgbClr val="BD5B79"/>
              </a:gs>
            </a:gsLst>
            <a:lin ang="0" scaled="0"/>
          </a:gradFill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sz="3600" b="1" dirty="0" smtClean="0">
                <a:solidFill>
                  <a:schemeClr val="bg1"/>
                </a:solidFill>
              </a:rPr>
              <a:t>План мероприятий по усилению контроля качества выполненных работ: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Проверка структурных подразделений силами Общества в количестве 3-х раз в месяц;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Проведение проверок;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Проведение конкурса рабочего состава структурных подразделений на звание «лучший по профессии».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3887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4000">
              <a:srgbClr val="0E4E70"/>
            </a:gs>
            <a:gs pos="89000">
              <a:srgbClr val="2987AE"/>
            </a:gs>
            <a:gs pos="0">
              <a:srgbClr val="0A4668"/>
            </a:gs>
            <a:gs pos="100000">
              <a:srgbClr val="0E4D6F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12968" cy="1143000"/>
          </a:xfrm>
          <a:gradFill>
            <a:gsLst>
              <a:gs pos="0">
                <a:srgbClr val="9E325D"/>
              </a:gs>
              <a:gs pos="100000">
                <a:srgbClr val="BD5B79"/>
              </a:gs>
            </a:gsLst>
            <a:lin ang="0" scaled="0"/>
          </a:gradFill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ru-RU" sz="4000" b="1" dirty="0">
                <a:solidFill>
                  <a:schemeClr val="bg1"/>
                </a:solidFill>
              </a:rPr>
              <a:t>Раскрытие </a:t>
            </a:r>
            <a:r>
              <a:rPr lang="ru-RU" sz="4000" b="1" dirty="0" smtClean="0">
                <a:solidFill>
                  <a:schemeClr val="bg1"/>
                </a:solidFill>
              </a:rPr>
              <a:t>информации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3204" y="1700808"/>
            <a:ext cx="8229600" cy="4525963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ru-RU" sz="3000" dirty="0">
                <a:solidFill>
                  <a:schemeClr val="bg1"/>
                </a:solidFill>
              </a:rPr>
              <a:t>Общество опубликовывает  информацию о своей </a:t>
            </a:r>
            <a:r>
              <a:rPr lang="ru-RU" sz="3000" dirty="0" smtClean="0">
                <a:solidFill>
                  <a:schemeClr val="bg1"/>
                </a:solidFill>
              </a:rPr>
              <a:t>деятельности:</a:t>
            </a:r>
          </a:p>
          <a:p>
            <a:pPr>
              <a:spcBef>
                <a:spcPts val="0"/>
              </a:spcBef>
              <a:buFont typeface="Wingdings" pitchFamily="2" charset="2"/>
              <a:buChar char="ü"/>
            </a:pPr>
            <a:r>
              <a:rPr lang="ru-RU" sz="3000" dirty="0" smtClean="0">
                <a:solidFill>
                  <a:srgbClr val="E466A3"/>
                </a:solidFill>
              </a:rPr>
              <a:t>на </a:t>
            </a:r>
            <a:r>
              <a:rPr lang="ru-RU" sz="3000" dirty="0">
                <a:solidFill>
                  <a:srgbClr val="E466A3"/>
                </a:solidFill>
              </a:rPr>
              <a:t>сайте управляющей компании </a:t>
            </a:r>
            <a:r>
              <a:rPr lang="en-US" sz="3000" dirty="0">
                <a:solidFill>
                  <a:srgbClr val="BD5B79"/>
                </a:solidFill>
                <a:hlinkClick r:id="rId2"/>
              </a:rPr>
              <a:t>www</a:t>
            </a:r>
            <a:r>
              <a:rPr lang="ru-RU" sz="3000" dirty="0">
                <a:solidFill>
                  <a:srgbClr val="BD5B79"/>
                </a:solidFill>
                <a:hlinkClick r:id="rId2"/>
              </a:rPr>
              <a:t>.</a:t>
            </a:r>
            <a:r>
              <a:rPr lang="en-US" sz="3000" dirty="0" err="1">
                <a:solidFill>
                  <a:srgbClr val="BD5B79"/>
                </a:solidFill>
                <a:hlinkClick r:id="rId2"/>
              </a:rPr>
              <a:t>gks</a:t>
            </a:r>
            <a:r>
              <a:rPr lang="ru-RU" sz="3000" dirty="0">
                <a:solidFill>
                  <a:srgbClr val="BD5B79"/>
                </a:solidFill>
                <a:hlinkClick r:id="rId2"/>
              </a:rPr>
              <a:t>2.</a:t>
            </a:r>
            <a:r>
              <a:rPr lang="en-US" sz="3000" dirty="0" err="1">
                <a:solidFill>
                  <a:srgbClr val="BD5B79"/>
                </a:solidFill>
                <a:hlinkClick r:id="rId2"/>
              </a:rPr>
              <a:t>ru</a:t>
            </a:r>
            <a:r>
              <a:rPr lang="ru-RU" sz="3000" dirty="0">
                <a:solidFill>
                  <a:srgbClr val="BD5B79"/>
                </a:solidFill>
              </a:rPr>
              <a:t> </a:t>
            </a:r>
            <a:endParaRPr lang="ru-RU" sz="3000" dirty="0" smtClean="0">
              <a:solidFill>
                <a:srgbClr val="BD5B79"/>
              </a:solidFill>
            </a:endParaRPr>
          </a:p>
          <a:p>
            <a:pPr>
              <a:spcBef>
                <a:spcPts val="0"/>
              </a:spcBef>
              <a:buFont typeface="Wingdings" pitchFamily="2" charset="2"/>
              <a:buChar char="ü"/>
            </a:pPr>
            <a:r>
              <a:rPr lang="ru-RU" sz="3000" dirty="0" smtClean="0">
                <a:solidFill>
                  <a:srgbClr val="E466A3"/>
                </a:solidFill>
              </a:rPr>
              <a:t>на </a:t>
            </a:r>
            <a:r>
              <a:rPr lang="ru-RU" sz="3000" dirty="0">
                <a:solidFill>
                  <a:srgbClr val="E466A3"/>
                </a:solidFill>
              </a:rPr>
              <a:t>официальном сайте в сети Интернет </a:t>
            </a:r>
            <a:r>
              <a:rPr lang="en-US" sz="3000" dirty="0">
                <a:solidFill>
                  <a:srgbClr val="BD5B79"/>
                </a:solidFill>
                <a:hlinkClick r:id="rId3"/>
              </a:rPr>
              <a:t>www</a:t>
            </a:r>
            <a:r>
              <a:rPr lang="ru-RU" sz="3000" dirty="0">
                <a:solidFill>
                  <a:srgbClr val="BD5B79"/>
                </a:solidFill>
                <a:hlinkClick r:id="rId3"/>
              </a:rPr>
              <a:t>.</a:t>
            </a:r>
            <a:r>
              <a:rPr lang="en-US" sz="3000" dirty="0" err="1">
                <a:solidFill>
                  <a:srgbClr val="BD5B79"/>
                </a:solidFill>
                <a:hlinkClick r:id="rId3"/>
              </a:rPr>
              <a:t>reformagkh</a:t>
            </a:r>
            <a:r>
              <a:rPr lang="ru-RU" sz="3000" dirty="0">
                <a:solidFill>
                  <a:srgbClr val="BD5B79"/>
                </a:solidFill>
                <a:hlinkClick r:id="rId3"/>
              </a:rPr>
              <a:t>.</a:t>
            </a:r>
            <a:r>
              <a:rPr lang="en-US" sz="3000" dirty="0" err="1" smtClean="0">
                <a:solidFill>
                  <a:srgbClr val="BD5B79"/>
                </a:solidFill>
                <a:hlinkClick r:id="rId3"/>
              </a:rPr>
              <a:t>ru</a:t>
            </a:r>
            <a:r>
              <a:rPr lang="ru-RU" sz="3000" dirty="0" smtClean="0">
                <a:solidFill>
                  <a:srgbClr val="BD5B79"/>
                </a:solidFill>
              </a:rPr>
              <a:t> </a:t>
            </a:r>
            <a:endParaRPr lang="ru-RU" sz="3000" dirty="0">
              <a:solidFill>
                <a:srgbClr val="BD5B79"/>
              </a:solidFill>
            </a:endParaRPr>
          </a:p>
          <a:p>
            <a:pPr>
              <a:spcBef>
                <a:spcPts val="0"/>
              </a:spcBef>
            </a:pPr>
            <a:r>
              <a:rPr lang="ru-RU" dirty="0">
                <a:solidFill>
                  <a:schemeClr val="bg1"/>
                </a:solidFill>
              </a:rPr>
              <a:t>Р</a:t>
            </a:r>
            <a:r>
              <a:rPr lang="ru-RU" dirty="0" smtClean="0">
                <a:solidFill>
                  <a:schemeClr val="bg1"/>
                </a:solidFill>
              </a:rPr>
              <a:t>азмещенная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информация достоверна, своевременно обновлена и включает в себя все необходимые сведения согласно пунктам </a:t>
            </a:r>
            <a:r>
              <a:rPr lang="ru-RU" dirty="0" smtClean="0">
                <a:solidFill>
                  <a:schemeClr val="bg1"/>
                </a:solidFill>
              </a:rPr>
              <a:t>ПП от 23.09.2010 № 731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1629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4000">
              <a:srgbClr val="0E4E70"/>
            </a:gs>
            <a:gs pos="89000">
              <a:srgbClr val="2987AE"/>
            </a:gs>
            <a:gs pos="0">
              <a:srgbClr val="0A4668"/>
            </a:gs>
            <a:gs pos="100000">
              <a:srgbClr val="0E4D6F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12968" cy="1143000"/>
          </a:xfrm>
          <a:gradFill>
            <a:gsLst>
              <a:gs pos="0">
                <a:srgbClr val="9E325D"/>
              </a:gs>
              <a:gs pos="100000">
                <a:srgbClr val="BD5B79"/>
              </a:gs>
            </a:gsLst>
            <a:lin ang="0" scaled="0"/>
          </a:gradFill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ru-RU" sz="4000" b="1" dirty="0" smtClean="0">
                <a:solidFill>
                  <a:schemeClr val="bg1"/>
                </a:solidFill>
              </a:rPr>
              <a:t>Личный кабинет жителя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1027" name="Picture 3" descr="C:\Documents and Settings\selezneva.ne\Рабочий стол\вход в лк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603634"/>
            <a:ext cx="5976664" cy="1537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Documents and Settings\selezneva.ne\Рабочий стол\фото личного каб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308351"/>
            <a:ext cx="6408711" cy="3380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9497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9000">
              <a:srgbClr val="2987AE"/>
            </a:gs>
            <a:gs pos="65000">
              <a:srgbClr val="0D4C6E"/>
            </a:gs>
            <a:gs pos="0">
              <a:srgbClr val="0A4668"/>
            </a:gs>
            <a:gs pos="100000">
              <a:srgbClr val="0E4D6F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1534" y="181325"/>
            <a:ext cx="8229600" cy="1143000"/>
          </a:xfrm>
          <a:gradFill>
            <a:gsLst>
              <a:gs pos="0">
                <a:srgbClr val="9E325D"/>
              </a:gs>
              <a:gs pos="100000">
                <a:srgbClr val="BD5B79"/>
              </a:gs>
            </a:gsLst>
            <a:lin ang="0" scaled="0"/>
          </a:gradFill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sz="4000" b="1" dirty="0" smtClean="0">
                <a:solidFill>
                  <a:schemeClr val="bg1"/>
                </a:solidFill>
              </a:rPr>
              <a:t>Сфера деятельности Общества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628800"/>
            <a:ext cx="8363272" cy="4752528"/>
          </a:xfrm>
        </p:spPr>
        <p:txBody>
          <a:bodyPr>
            <a:normAutofit/>
          </a:bodyPr>
          <a:lstStyle/>
          <a:p>
            <a:r>
              <a:rPr lang="ru-RU" sz="3000" dirty="0" smtClean="0">
                <a:solidFill>
                  <a:schemeClr val="bg1"/>
                </a:solidFill>
              </a:rPr>
              <a:t>Управление </a:t>
            </a:r>
            <a:r>
              <a:rPr lang="ru-RU" sz="3000" dirty="0">
                <a:solidFill>
                  <a:schemeClr val="bg1"/>
                </a:solidFill>
              </a:rPr>
              <a:t>жилищным </a:t>
            </a:r>
            <a:r>
              <a:rPr lang="ru-RU" sz="3000" dirty="0" smtClean="0">
                <a:solidFill>
                  <a:schemeClr val="bg1"/>
                </a:solidFill>
              </a:rPr>
              <a:t>фондом</a:t>
            </a:r>
          </a:p>
          <a:p>
            <a:r>
              <a:rPr lang="ru-RU" sz="3000" dirty="0" smtClean="0">
                <a:solidFill>
                  <a:schemeClr val="bg1"/>
                </a:solidFill>
              </a:rPr>
              <a:t>Текущий </a:t>
            </a:r>
            <a:r>
              <a:rPr lang="ru-RU" sz="3000" dirty="0">
                <a:solidFill>
                  <a:schemeClr val="bg1"/>
                </a:solidFill>
              </a:rPr>
              <a:t>ремонт и техническое обслуживание жилых </a:t>
            </a:r>
            <a:r>
              <a:rPr lang="ru-RU" sz="3000" dirty="0" smtClean="0">
                <a:solidFill>
                  <a:schemeClr val="bg1"/>
                </a:solidFill>
              </a:rPr>
              <a:t>домов</a:t>
            </a:r>
          </a:p>
          <a:p>
            <a:r>
              <a:rPr lang="ru-RU" sz="3000" dirty="0" smtClean="0">
                <a:solidFill>
                  <a:schemeClr val="bg1"/>
                </a:solidFill>
              </a:rPr>
              <a:t>Санитарное </a:t>
            </a:r>
            <a:r>
              <a:rPr lang="ru-RU" sz="3000" dirty="0">
                <a:solidFill>
                  <a:schemeClr val="bg1"/>
                </a:solidFill>
              </a:rPr>
              <a:t>содержание и благоустройство придомовой </a:t>
            </a:r>
            <a:r>
              <a:rPr lang="ru-RU" sz="3000" dirty="0" smtClean="0">
                <a:solidFill>
                  <a:schemeClr val="bg1"/>
                </a:solidFill>
              </a:rPr>
              <a:t>территории</a:t>
            </a:r>
          </a:p>
          <a:p>
            <a:r>
              <a:rPr lang="ru-RU" sz="3000" dirty="0" smtClean="0">
                <a:solidFill>
                  <a:schemeClr val="bg1"/>
                </a:solidFill>
              </a:rPr>
              <a:t>Предоставление </a:t>
            </a:r>
            <a:r>
              <a:rPr lang="ru-RU" sz="3000" dirty="0">
                <a:solidFill>
                  <a:schemeClr val="bg1"/>
                </a:solidFill>
              </a:rPr>
              <a:t>коммунальных </a:t>
            </a:r>
            <a:r>
              <a:rPr lang="ru-RU" sz="3000" dirty="0" smtClean="0">
                <a:solidFill>
                  <a:schemeClr val="bg1"/>
                </a:solidFill>
              </a:rPr>
              <a:t>услуг</a:t>
            </a:r>
          </a:p>
          <a:p>
            <a:r>
              <a:rPr lang="ru-RU" sz="3000" dirty="0" smtClean="0">
                <a:solidFill>
                  <a:schemeClr val="bg1"/>
                </a:solidFill>
              </a:rPr>
              <a:t>Техническая </a:t>
            </a:r>
            <a:r>
              <a:rPr lang="ru-RU" sz="3000" dirty="0">
                <a:solidFill>
                  <a:schemeClr val="bg1"/>
                </a:solidFill>
              </a:rPr>
              <a:t>эксплуатация нежилого фонда</a:t>
            </a:r>
          </a:p>
        </p:txBody>
      </p:sp>
    </p:spTree>
    <p:extLst>
      <p:ext uri="{BB962C8B-B14F-4D97-AF65-F5344CB8AC3E}">
        <p14:creationId xmlns:p14="http://schemas.microsoft.com/office/powerpoint/2010/main" val="1934270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9000">
              <a:srgbClr val="2987AE"/>
            </a:gs>
            <a:gs pos="65000">
              <a:srgbClr val="0D4C6E"/>
            </a:gs>
            <a:gs pos="0">
              <a:srgbClr val="0A4668"/>
            </a:gs>
            <a:gs pos="100000">
              <a:srgbClr val="0E4D6F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1534" y="181325"/>
            <a:ext cx="8229600" cy="1143000"/>
          </a:xfrm>
          <a:gradFill>
            <a:gsLst>
              <a:gs pos="0">
                <a:srgbClr val="9E325D"/>
              </a:gs>
              <a:gs pos="100000">
                <a:srgbClr val="BD5B79"/>
              </a:gs>
            </a:gsLst>
            <a:lin ang="0" scaled="0"/>
          </a:gradFill>
        </p:spPr>
        <p:txBody>
          <a:bodyPr>
            <a:normAutofit fontScale="90000"/>
          </a:bodyPr>
          <a:lstStyle/>
          <a:p>
            <a:pPr>
              <a:lnSpc>
                <a:spcPct val="80000"/>
              </a:lnSpc>
            </a:pPr>
            <a:r>
              <a:rPr lang="ru-RU" b="1" dirty="0" smtClean="0">
                <a:solidFill>
                  <a:schemeClr val="bg1"/>
                </a:solidFill>
              </a:rPr>
              <a:t>Финансовые показатели Общества за </a:t>
            </a:r>
            <a:r>
              <a:rPr lang="ru-RU" b="1" dirty="0" smtClean="0">
                <a:solidFill>
                  <a:schemeClr val="bg1"/>
                </a:solidFill>
              </a:rPr>
              <a:t>2015 </a:t>
            </a:r>
            <a:r>
              <a:rPr lang="ru-RU" b="1" dirty="0" smtClean="0">
                <a:solidFill>
                  <a:schemeClr val="bg1"/>
                </a:solidFill>
              </a:rPr>
              <a:t>год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1534" y="1340768"/>
            <a:ext cx="8363272" cy="5517232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98000"/>
              </a:lnSpc>
            </a:pPr>
            <a:r>
              <a:rPr lang="ru-RU" dirty="0">
                <a:solidFill>
                  <a:schemeClr val="bg1"/>
                </a:solidFill>
              </a:rPr>
              <a:t>Выручка </a:t>
            </a:r>
            <a:r>
              <a:rPr lang="ru-RU" dirty="0" smtClean="0">
                <a:solidFill>
                  <a:schemeClr val="bg1"/>
                </a:solidFill>
              </a:rPr>
              <a:t>295 млн. 68 </a:t>
            </a:r>
            <a:r>
              <a:rPr lang="ru-RU" dirty="0" err="1">
                <a:solidFill>
                  <a:schemeClr val="bg1"/>
                </a:solidFill>
              </a:rPr>
              <a:t>тыс.руб</a:t>
            </a:r>
            <a:r>
              <a:rPr lang="ru-RU" dirty="0">
                <a:solidFill>
                  <a:schemeClr val="bg1"/>
                </a:solidFill>
              </a:rPr>
              <a:t>. (увеличение)</a:t>
            </a:r>
          </a:p>
          <a:p>
            <a:pPr>
              <a:lnSpc>
                <a:spcPct val="98000"/>
              </a:lnSpc>
            </a:pPr>
            <a:r>
              <a:rPr lang="ru-RU" sz="2200" dirty="0" smtClean="0">
                <a:solidFill>
                  <a:schemeClr val="bg1"/>
                </a:solidFill>
              </a:rPr>
              <a:t>За </a:t>
            </a:r>
            <a:r>
              <a:rPr lang="ru-RU" sz="2200" dirty="0" smtClean="0">
                <a:solidFill>
                  <a:schemeClr val="bg1"/>
                </a:solidFill>
              </a:rPr>
              <a:t>2014 </a:t>
            </a:r>
            <a:r>
              <a:rPr lang="ru-RU" sz="2200" dirty="0" smtClean="0">
                <a:solidFill>
                  <a:schemeClr val="bg1"/>
                </a:solidFill>
              </a:rPr>
              <a:t>год </a:t>
            </a:r>
            <a:r>
              <a:rPr lang="ru-RU" sz="2200" dirty="0" smtClean="0">
                <a:solidFill>
                  <a:schemeClr val="bg1"/>
                </a:solidFill>
              </a:rPr>
              <a:t>285 млн. 517 </a:t>
            </a:r>
            <a:r>
              <a:rPr lang="ru-RU" sz="2200" dirty="0" err="1" smtClean="0">
                <a:solidFill>
                  <a:schemeClr val="bg1"/>
                </a:solidFill>
              </a:rPr>
              <a:t>тыс.руб</a:t>
            </a:r>
            <a:r>
              <a:rPr lang="ru-RU" sz="2200" dirty="0">
                <a:solidFill>
                  <a:schemeClr val="bg1"/>
                </a:solidFill>
              </a:rPr>
              <a:t>.</a:t>
            </a:r>
          </a:p>
          <a:p>
            <a:pPr>
              <a:lnSpc>
                <a:spcPct val="98000"/>
              </a:lnSpc>
            </a:pPr>
            <a:r>
              <a:rPr lang="ru-RU" dirty="0">
                <a:solidFill>
                  <a:schemeClr val="bg1"/>
                </a:solidFill>
              </a:rPr>
              <a:t>Себестоимость </a:t>
            </a:r>
            <a:r>
              <a:rPr lang="ru-RU" dirty="0" smtClean="0">
                <a:solidFill>
                  <a:schemeClr val="bg1"/>
                </a:solidFill>
              </a:rPr>
              <a:t>293 млн. 546 </a:t>
            </a:r>
            <a:r>
              <a:rPr lang="ru-RU" dirty="0" err="1">
                <a:solidFill>
                  <a:schemeClr val="bg1"/>
                </a:solidFill>
              </a:rPr>
              <a:t>тыс.руб</a:t>
            </a:r>
            <a:r>
              <a:rPr lang="ru-RU" dirty="0">
                <a:solidFill>
                  <a:schemeClr val="bg1"/>
                </a:solidFill>
              </a:rPr>
              <a:t>. (увеличение)</a:t>
            </a:r>
          </a:p>
          <a:p>
            <a:pPr>
              <a:lnSpc>
                <a:spcPct val="98000"/>
              </a:lnSpc>
            </a:pPr>
            <a:r>
              <a:rPr lang="ru-RU" sz="2200" dirty="0">
                <a:solidFill>
                  <a:schemeClr val="bg1"/>
                </a:solidFill>
              </a:rPr>
              <a:t>За </a:t>
            </a:r>
            <a:r>
              <a:rPr lang="ru-RU" sz="2200" dirty="0" smtClean="0">
                <a:solidFill>
                  <a:schemeClr val="bg1"/>
                </a:solidFill>
              </a:rPr>
              <a:t>2014 </a:t>
            </a:r>
            <a:r>
              <a:rPr lang="ru-RU" sz="2200" dirty="0" smtClean="0">
                <a:solidFill>
                  <a:schemeClr val="bg1"/>
                </a:solidFill>
              </a:rPr>
              <a:t>год </a:t>
            </a:r>
            <a:r>
              <a:rPr lang="ru-RU" sz="2200" dirty="0" smtClean="0">
                <a:solidFill>
                  <a:schemeClr val="bg1"/>
                </a:solidFill>
              </a:rPr>
              <a:t>283 млн. 762 </a:t>
            </a:r>
            <a:r>
              <a:rPr lang="ru-RU" sz="2200" dirty="0" err="1">
                <a:solidFill>
                  <a:schemeClr val="bg1"/>
                </a:solidFill>
              </a:rPr>
              <a:t>тыс.руб</a:t>
            </a:r>
            <a:r>
              <a:rPr lang="ru-RU" sz="2200" dirty="0">
                <a:solidFill>
                  <a:schemeClr val="bg1"/>
                </a:solidFill>
              </a:rPr>
              <a:t>.</a:t>
            </a:r>
          </a:p>
          <a:p>
            <a:pPr>
              <a:lnSpc>
                <a:spcPct val="98000"/>
              </a:lnSpc>
            </a:pPr>
            <a:r>
              <a:rPr lang="ru-RU" dirty="0">
                <a:solidFill>
                  <a:schemeClr val="bg1"/>
                </a:solidFill>
              </a:rPr>
              <a:t>Чистая прибыль </a:t>
            </a:r>
            <a:r>
              <a:rPr lang="ru-RU" dirty="0" smtClean="0">
                <a:solidFill>
                  <a:schemeClr val="bg1"/>
                </a:solidFill>
              </a:rPr>
              <a:t>511 </a:t>
            </a:r>
            <a:r>
              <a:rPr lang="ru-RU" dirty="0" err="1">
                <a:solidFill>
                  <a:schemeClr val="bg1"/>
                </a:solidFill>
              </a:rPr>
              <a:t>тыс.руб</a:t>
            </a:r>
            <a:r>
              <a:rPr lang="ru-RU" dirty="0">
                <a:solidFill>
                  <a:schemeClr val="bg1"/>
                </a:solidFill>
              </a:rPr>
              <a:t>. </a:t>
            </a:r>
            <a:r>
              <a:rPr lang="ru-RU" dirty="0" smtClean="0">
                <a:solidFill>
                  <a:schemeClr val="bg1"/>
                </a:solidFill>
              </a:rPr>
              <a:t>(увеличение)</a:t>
            </a:r>
            <a:endParaRPr lang="ru-RU" dirty="0">
              <a:solidFill>
                <a:schemeClr val="bg1"/>
              </a:solidFill>
            </a:endParaRPr>
          </a:p>
          <a:p>
            <a:pPr>
              <a:lnSpc>
                <a:spcPct val="98000"/>
              </a:lnSpc>
            </a:pPr>
            <a:r>
              <a:rPr lang="ru-RU" sz="2200" dirty="0">
                <a:solidFill>
                  <a:schemeClr val="bg1"/>
                </a:solidFill>
              </a:rPr>
              <a:t>За </a:t>
            </a:r>
            <a:r>
              <a:rPr lang="ru-RU" sz="2200" dirty="0" smtClean="0">
                <a:solidFill>
                  <a:schemeClr val="bg1"/>
                </a:solidFill>
              </a:rPr>
              <a:t>2014 </a:t>
            </a:r>
            <a:r>
              <a:rPr lang="ru-RU" sz="2200" dirty="0" smtClean="0">
                <a:solidFill>
                  <a:schemeClr val="bg1"/>
                </a:solidFill>
              </a:rPr>
              <a:t>год </a:t>
            </a:r>
            <a:r>
              <a:rPr lang="ru-RU" sz="2200" dirty="0" smtClean="0">
                <a:solidFill>
                  <a:schemeClr val="bg1"/>
                </a:solidFill>
              </a:rPr>
              <a:t>381 </a:t>
            </a:r>
            <a:r>
              <a:rPr lang="ru-RU" sz="2200" dirty="0" err="1">
                <a:solidFill>
                  <a:schemeClr val="bg1"/>
                </a:solidFill>
              </a:rPr>
              <a:t>тыс.руб</a:t>
            </a:r>
            <a:r>
              <a:rPr lang="ru-RU" sz="2200" dirty="0">
                <a:solidFill>
                  <a:schemeClr val="bg1"/>
                </a:solidFill>
              </a:rPr>
              <a:t>.</a:t>
            </a:r>
          </a:p>
          <a:p>
            <a:pPr>
              <a:lnSpc>
                <a:spcPct val="98000"/>
              </a:lnSpc>
            </a:pPr>
            <a:r>
              <a:rPr lang="ru-RU" dirty="0" smtClean="0">
                <a:solidFill>
                  <a:schemeClr val="bg1"/>
                </a:solidFill>
              </a:rPr>
              <a:t>Сбор доходов </a:t>
            </a:r>
            <a:r>
              <a:rPr lang="ru-RU" dirty="0" smtClean="0">
                <a:solidFill>
                  <a:schemeClr val="bg1"/>
                </a:solidFill>
              </a:rPr>
              <a:t>98,2% (снижение)</a:t>
            </a:r>
            <a:endParaRPr lang="ru-RU" dirty="0" smtClean="0">
              <a:solidFill>
                <a:schemeClr val="bg1"/>
              </a:solidFill>
            </a:endParaRPr>
          </a:p>
          <a:p>
            <a:pPr>
              <a:lnSpc>
                <a:spcPct val="98000"/>
              </a:lnSpc>
            </a:pPr>
            <a:r>
              <a:rPr lang="ru-RU" sz="2200" dirty="0" smtClean="0">
                <a:solidFill>
                  <a:schemeClr val="bg1"/>
                </a:solidFill>
              </a:rPr>
              <a:t>За </a:t>
            </a:r>
            <a:r>
              <a:rPr lang="ru-RU" sz="2200" dirty="0" smtClean="0">
                <a:solidFill>
                  <a:schemeClr val="bg1"/>
                </a:solidFill>
              </a:rPr>
              <a:t>2014 </a:t>
            </a:r>
            <a:r>
              <a:rPr lang="ru-RU" sz="2200" dirty="0" smtClean="0">
                <a:solidFill>
                  <a:schemeClr val="bg1"/>
                </a:solidFill>
              </a:rPr>
              <a:t>год </a:t>
            </a:r>
            <a:r>
              <a:rPr lang="ru-RU" sz="2200" dirty="0" smtClean="0">
                <a:solidFill>
                  <a:schemeClr val="bg1"/>
                </a:solidFill>
              </a:rPr>
              <a:t>98,7%</a:t>
            </a:r>
            <a:endParaRPr lang="ru-RU" sz="2200" dirty="0" smtClean="0">
              <a:solidFill>
                <a:schemeClr val="bg1"/>
              </a:solidFill>
            </a:endParaRPr>
          </a:p>
          <a:p>
            <a:pPr>
              <a:lnSpc>
                <a:spcPct val="98000"/>
              </a:lnSpc>
            </a:pPr>
            <a:r>
              <a:rPr lang="ru-RU" dirty="0" smtClean="0">
                <a:solidFill>
                  <a:schemeClr val="bg1"/>
                </a:solidFill>
              </a:rPr>
              <a:t>Дебиторская задолженность </a:t>
            </a:r>
            <a:r>
              <a:rPr lang="ru-RU" dirty="0" smtClean="0">
                <a:solidFill>
                  <a:schemeClr val="bg1"/>
                </a:solidFill>
              </a:rPr>
              <a:t>по состоянию на 01.01.2016 составила </a:t>
            </a:r>
            <a:r>
              <a:rPr lang="ru-RU" dirty="0" smtClean="0">
                <a:solidFill>
                  <a:schemeClr val="bg1"/>
                </a:solidFill>
              </a:rPr>
              <a:t>210 млн. 901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тыс.руб</a:t>
            </a:r>
            <a:r>
              <a:rPr lang="ru-RU" dirty="0" smtClean="0">
                <a:solidFill>
                  <a:schemeClr val="bg1"/>
                </a:solidFill>
              </a:rPr>
              <a:t>. (</a:t>
            </a:r>
            <a:r>
              <a:rPr lang="ru-RU" dirty="0" err="1" smtClean="0">
                <a:solidFill>
                  <a:schemeClr val="bg1"/>
                </a:solidFill>
              </a:rPr>
              <a:t>увеличние</a:t>
            </a:r>
            <a:r>
              <a:rPr lang="ru-RU" dirty="0" smtClean="0">
                <a:solidFill>
                  <a:schemeClr val="bg1"/>
                </a:solidFill>
              </a:rPr>
              <a:t>)</a:t>
            </a:r>
          </a:p>
          <a:p>
            <a:pPr>
              <a:lnSpc>
                <a:spcPct val="98000"/>
              </a:lnSpc>
            </a:pPr>
            <a:r>
              <a:rPr lang="ru-RU" sz="2200" dirty="0">
                <a:solidFill>
                  <a:schemeClr val="bg1"/>
                </a:solidFill>
              </a:rPr>
              <a:t>Н</a:t>
            </a:r>
            <a:r>
              <a:rPr lang="ru-RU" sz="2200" dirty="0" smtClean="0">
                <a:solidFill>
                  <a:schemeClr val="bg1"/>
                </a:solidFill>
              </a:rPr>
              <a:t>а 01.01.2015 194 млн. 780 </a:t>
            </a:r>
            <a:r>
              <a:rPr lang="ru-RU" sz="2200" dirty="0" err="1" smtClean="0">
                <a:solidFill>
                  <a:schemeClr val="bg1"/>
                </a:solidFill>
              </a:rPr>
              <a:t>тыс.руб</a:t>
            </a:r>
            <a:r>
              <a:rPr lang="ru-RU" sz="2200" dirty="0" smtClean="0">
                <a:solidFill>
                  <a:schemeClr val="bg1"/>
                </a:solidFill>
              </a:rPr>
              <a:t>.</a:t>
            </a:r>
          </a:p>
          <a:p>
            <a:pPr>
              <a:lnSpc>
                <a:spcPct val="98000"/>
              </a:lnSpc>
            </a:pPr>
            <a:r>
              <a:rPr lang="ru-RU" dirty="0" smtClean="0">
                <a:solidFill>
                  <a:schemeClr val="bg1"/>
                </a:solidFill>
              </a:rPr>
              <a:t>Кредиторская задолженность </a:t>
            </a:r>
            <a:r>
              <a:rPr lang="ru-RU" dirty="0">
                <a:solidFill>
                  <a:schemeClr val="bg1"/>
                </a:solidFill>
              </a:rPr>
              <a:t>по состоянию на 01.01.2016 </a:t>
            </a:r>
            <a:r>
              <a:rPr lang="ru-RU" dirty="0" smtClean="0">
                <a:solidFill>
                  <a:schemeClr val="bg1"/>
                </a:solidFill>
              </a:rPr>
              <a:t>составила 105 млн. 471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тыс.руб</a:t>
            </a:r>
            <a:r>
              <a:rPr lang="ru-RU" dirty="0" smtClean="0">
                <a:solidFill>
                  <a:schemeClr val="bg1"/>
                </a:solidFill>
              </a:rPr>
              <a:t>. (увеличение)</a:t>
            </a:r>
          </a:p>
          <a:p>
            <a:pPr>
              <a:lnSpc>
                <a:spcPct val="98000"/>
              </a:lnSpc>
            </a:pPr>
            <a:r>
              <a:rPr lang="ru-RU" sz="2200" dirty="0">
                <a:solidFill>
                  <a:schemeClr val="bg1"/>
                </a:solidFill>
              </a:rPr>
              <a:t>На 01.01.2015 </a:t>
            </a:r>
            <a:r>
              <a:rPr lang="ru-RU" sz="2200" dirty="0" smtClean="0">
                <a:solidFill>
                  <a:schemeClr val="bg1"/>
                </a:solidFill>
              </a:rPr>
              <a:t>98 млн. 312</a:t>
            </a:r>
            <a:r>
              <a:rPr lang="ru-RU" sz="2200" dirty="0" smtClean="0">
                <a:solidFill>
                  <a:schemeClr val="bg1"/>
                </a:solidFill>
              </a:rPr>
              <a:t> </a:t>
            </a:r>
            <a:r>
              <a:rPr lang="ru-RU" sz="2200" dirty="0" err="1" smtClean="0">
                <a:solidFill>
                  <a:schemeClr val="bg1"/>
                </a:solidFill>
              </a:rPr>
              <a:t>тыс.руб</a:t>
            </a:r>
            <a:r>
              <a:rPr lang="ru-RU" sz="2200" dirty="0" smtClean="0">
                <a:solidFill>
                  <a:schemeClr val="bg1"/>
                </a:solidFill>
              </a:rPr>
              <a:t>.</a:t>
            </a:r>
            <a:endParaRPr lang="ru-RU" sz="2200" dirty="0">
              <a:solidFill>
                <a:schemeClr val="bg1"/>
              </a:solidFill>
            </a:endParaRPr>
          </a:p>
        </p:txBody>
      </p:sp>
      <p:sp>
        <p:nvSpPr>
          <p:cNvPr id="9" name="Стрелка вниз 8"/>
          <p:cNvSpPr/>
          <p:nvPr/>
        </p:nvSpPr>
        <p:spPr>
          <a:xfrm rot="10800000">
            <a:off x="8341027" y="4149080"/>
            <a:ext cx="504056" cy="432048"/>
          </a:xfrm>
          <a:prstGeom prst="downArrow">
            <a:avLst/>
          </a:prstGeom>
          <a:solidFill>
            <a:srgbClr val="BD5B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верх 12"/>
          <p:cNvSpPr/>
          <p:nvPr/>
        </p:nvSpPr>
        <p:spPr>
          <a:xfrm rot="10800000">
            <a:off x="8340337" y="3356992"/>
            <a:ext cx="504056" cy="432048"/>
          </a:xfrm>
          <a:prstGeom prst="upArrow">
            <a:avLst/>
          </a:prstGeom>
          <a:solidFill>
            <a:srgbClr val="BD5B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 rot="10800000">
            <a:off x="8340339" y="5517231"/>
            <a:ext cx="504056" cy="432048"/>
          </a:xfrm>
          <a:prstGeom prst="downArrow">
            <a:avLst/>
          </a:prstGeom>
          <a:solidFill>
            <a:srgbClr val="BD5B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верх 15"/>
          <p:cNvSpPr/>
          <p:nvPr/>
        </p:nvSpPr>
        <p:spPr>
          <a:xfrm>
            <a:off x="8340339" y="2060848"/>
            <a:ext cx="504056" cy="432048"/>
          </a:xfrm>
          <a:prstGeom prst="upArrow">
            <a:avLst/>
          </a:prstGeom>
          <a:solidFill>
            <a:srgbClr val="BD5B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верх 16"/>
          <p:cNvSpPr/>
          <p:nvPr/>
        </p:nvSpPr>
        <p:spPr>
          <a:xfrm>
            <a:off x="8340338" y="1340768"/>
            <a:ext cx="504056" cy="432048"/>
          </a:xfrm>
          <a:prstGeom prst="upArrow">
            <a:avLst/>
          </a:prstGeom>
          <a:solidFill>
            <a:srgbClr val="BD5B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верх 9"/>
          <p:cNvSpPr/>
          <p:nvPr/>
        </p:nvSpPr>
        <p:spPr>
          <a:xfrm>
            <a:off x="8341027" y="2708920"/>
            <a:ext cx="504056" cy="432048"/>
          </a:xfrm>
          <a:prstGeom prst="upArrow">
            <a:avLst/>
          </a:prstGeom>
          <a:solidFill>
            <a:srgbClr val="BD5B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8600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A4668"/>
            </a:gs>
            <a:gs pos="74000">
              <a:srgbClr val="0C4A6C"/>
            </a:gs>
            <a:gs pos="83000">
              <a:srgbClr val="2987AE"/>
            </a:gs>
            <a:gs pos="100000">
              <a:srgbClr val="0E4D6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1534" y="181325"/>
            <a:ext cx="8229600" cy="1143000"/>
          </a:xfrm>
          <a:gradFill>
            <a:gsLst>
              <a:gs pos="0">
                <a:srgbClr val="9E325D"/>
              </a:gs>
              <a:gs pos="100000">
                <a:srgbClr val="BD5B79"/>
              </a:gs>
            </a:gsLst>
            <a:lin ang="0" scaled="0"/>
          </a:gradFill>
        </p:spPr>
        <p:txBody>
          <a:bodyPr>
            <a:normAutofit fontScale="90000"/>
          </a:bodyPr>
          <a:lstStyle/>
          <a:p>
            <a:pPr>
              <a:lnSpc>
                <a:spcPct val="80000"/>
              </a:lnSpc>
            </a:pPr>
            <a:r>
              <a:rPr lang="ru-RU" b="1" dirty="0" smtClean="0">
                <a:solidFill>
                  <a:schemeClr val="bg1"/>
                </a:solidFill>
              </a:rPr>
              <a:t>Финансовые показатели Общества за 1 квартал </a:t>
            </a:r>
            <a:r>
              <a:rPr lang="ru-RU" b="1" dirty="0" smtClean="0">
                <a:solidFill>
                  <a:schemeClr val="bg1"/>
                </a:solidFill>
              </a:rPr>
              <a:t>2016 </a:t>
            </a:r>
            <a:r>
              <a:rPr lang="ru-RU" b="1" dirty="0" smtClean="0">
                <a:solidFill>
                  <a:schemeClr val="bg1"/>
                </a:solidFill>
              </a:rPr>
              <a:t>года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1534" y="1457400"/>
            <a:ext cx="8363272" cy="5400600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98000"/>
              </a:lnSpc>
            </a:pPr>
            <a:r>
              <a:rPr lang="ru-RU" dirty="0">
                <a:solidFill>
                  <a:schemeClr val="bg1"/>
                </a:solidFill>
              </a:rPr>
              <a:t>Выручка </a:t>
            </a:r>
            <a:r>
              <a:rPr lang="ru-RU" dirty="0" smtClean="0">
                <a:solidFill>
                  <a:schemeClr val="bg1"/>
                </a:solidFill>
              </a:rPr>
              <a:t>76 млн. 393 </a:t>
            </a:r>
            <a:r>
              <a:rPr lang="ru-RU" dirty="0" err="1" smtClean="0">
                <a:solidFill>
                  <a:schemeClr val="bg1"/>
                </a:solidFill>
              </a:rPr>
              <a:t>тыс.руб</a:t>
            </a:r>
            <a:r>
              <a:rPr lang="ru-RU" dirty="0">
                <a:solidFill>
                  <a:schemeClr val="bg1"/>
                </a:solidFill>
              </a:rPr>
              <a:t>. </a:t>
            </a:r>
            <a:r>
              <a:rPr lang="ru-RU" dirty="0" smtClean="0">
                <a:solidFill>
                  <a:schemeClr val="bg1"/>
                </a:solidFill>
              </a:rPr>
              <a:t>(увеличение)</a:t>
            </a:r>
            <a:endParaRPr lang="ru-RU" dirty="0">
              <a:solidFill>
                <a:schemeClr val="bg1"/>
              </a:solidFill>
            </a:endParaRPr>
          </a:p>
          <a:p>
            <a:pPr>
              <a:lnSpc>
                <a:spcPct val="98000"/>
              </a:lnSpc>
            </a:pPr>
            <a:r>
              <a:rPr lang="ru-RU" sz="2200" dirty="0" smtClean="0">
                <a:solidFill>
                  <a:schemeClr val="bg1"/>
                </a:solidFill>
              </a:rPr>
              <a:t>За 1 квартал </a:t>
            </a:r>
            <a:r>
              <a:rPr lang="ru-RU" sz="2200" dirty="0" smtClean="0">
                <a:solidFill>
                  <a:schemeClr val="bg1"/>
                </a:solidFill>
              </a:rPr>
              <a:t>2015 </a:t>
            </a:r>
            <a:r>
              <a:rPr lang="ru-RU" sz="2200" dirty="0" smtClean="0">
                <a:solidFill>
                  <a:schemeClr val="bg1"/>
                </a:solidFill>
              </a:rPr>
              <a:t>года </a:t>
            </a:r>
            <a:r>
              <a:rPr lang="ru-RU" sz="2200" dirty="0" smtClean="0">
                <a:solidFill>
                  <a:schemeClr val="bg1"/>
                </a:solidFill>
              </a:rPr>
              <a:t>71 млн. 486 </a:t>
            </a:r>
            <a:r>
              <a:rPr lang="ru-RU" sz="2200" dirty="0" err="1" smtClean="0">
                <a:solidFill>
                  <a:schemeClr val="bg1"/>
                </a:solidFill>
              </a:rPr>
              <a:t>тыс.руб</a:t>
            </a:r>
            <a:r>
              <a:rPr lang="ru-RU" sz="2200" dirty="0">
                <a:solidFill>
                  <a:schemeClr val="bg1"/>
                </a:solidFill>
              </a:rPr>
              <a:t>.</a:t>
            </a:r>
          </a:p>
          <a:p>
            <a:pPr>
              <a:lnSpc>
                <a:spcPct val="98000"/>
              </a:lnSpc>
            </a:pPr>
            <a:r>
              <a:rPr lang="ru-RU" dirty="0" smtClean="0">
                <a:solidFill>
                  <a:schemeClr val="bg1"/>
                </a:solidFill>
              </a:rPr>
              <a:t>Себестоимость 76 млн. 170 </a:t>
            </a:r>
            <a:r>
              <a:rPr lang="ru-RU" dirty="0" err="1">
                <a:solidFill>
                  <a:schemeClr val="bg1"/>
                </a:solidFill>
              </a:rPr>
              <a:t>тыс.руб</a:t>
            </a:r>
            <a:r>
              <a:rPr lang="ru-RU" dirty="0">
                <a:solidFill>
                  <a:schemeClr val="bg1"/>
                </a:solidFill>
              </a:rPr>
              <a:t>. </a:t>
            </a:r>
            <a:r>
              <a:rPr lang="ru-RU" dirty="0" smtClean="0">
                <a:solidFill>
                  <a:schemeClr val="bg1"/>
                </a:solidFill>
              </a:rPr>
              <a:t>(</a:t>
            </a:r>
            <a:r>
              <a:rPr lang="ru-RU" dirty="0" smtClean="0">
                <a:solidFill>
                  <a:schemeClr val="bg1"/>
                </a:solidFill>
              </a:rPr>
              <a:t>увеличение)</a:t>
            </a:r>
            <a:endParaRPr lang="ru-RU" dirty="0" smtClean="0">
              <a:solidFill>
                <a:schemeClr val="bg1"/>
              </a:solidFill>
            </a:endParaRPr>
          </a:p>
          <a:p>
            <a:pPr>
              <a:lnSpc>
                <a:spcPct val="98000"/>
              </a:lnSpc>
            </a:pPr>
            <a:r>
              <a:rPr lang="ru-RU" sz="2200" dirty="0" smtClean="0">
                <a:solidFill>
                  <a:schemeClr val="bg1"/>
                </a:solidFill>
              </a:rPr>
              <a:t>За 1 квартал 2015 года 71 млн. 380 </a:t>
            </a:r>
            <a:r>
              <a:rPr lang="ru-RU" sz="2200" dirty="0" err="1" smtClean="0">
                <a:solidFill>
                  <a:schemeClr val="bg1"/>
                </a:solidFill>
              </a:rPr>
              <a:t>тыс.руб</a:t>
            </a:r>
            <a:r>
              <a:rPr lang="ru-RU" sz="2200" dirty="0" smtClean="0">
                <a:solidFill>
                  <a:schemeClr val="bg1"/>
                </a:solidFill>
              </a:rPr>
              <a:t>.</a:t>
            </a:r>
          </a:p>
          <a:p>
            <a:pPr>
              <a:lnSpc>
                <a:spcPct val="98000"/>
              </a:lnSpc>
            </a:pPr>
            <a:r>
              <a:rPr lang="ru-RU" dirty="0" smtClean="0">
                <a:solidFill>
                  <a:schemeClr val="bg1"/>
                </a:solidFill>
              </a:rPr>
              <a:t>Чистая </a:t>
            </a:r>
            <a:r>
              <a:rPr lang="ru-RU" dirty="0">
                <a:solidFill>
                  <a:schemeClr val="bg1"/>
                </a:solidFill>
              </a:rPr>
              <a:t>прибыль </a:t>
            </a:r>
            <a:r>
              <a:rPr lang="ru-RU" dirty="0" smtClean="0">
                <a:solidFill>
                  <a:schemeClr val="bg1"/>
                </a:solidFill>
              </a:rPr>
              <a:t>187 </a:t>
            </a:r>
            <a:r>
              <a:rPr lang="ru-RU" dirty="0" err="1">
                <a:solidFill>
                  <a:schemeClr val="bg1"/>
                </a:solidFill>
              </a:rPr>
              <a:t>тыс.руб</a:t>
            </a:r>
            <a:r>
              <a:rPr lang="ru-RU" dirty="0">
                <a:solidFill>
                  <a:schemeClr val="bg1"/>
                </a:solidFill>
              </a:rPr>
              <a:t>. </a:t>
            </a:r>
            <a:r>
              <a:rPr lang="ru-RU" dirty="0">
                <a:solidFill>
                  <a:schemeClr val="bg1"/>
                </a:solidFill>
              </a:rPr>
              <a:t>(увеличение)</a:t>
            </a:r>
          </a:p>
          <a:p>
            <a:pPr>
              <a:lnSpc>
                <a:spcPct val="98000"/>
              </a:lnSpc>
            </a:pPr>
            <a:r>
              <a:rPr lang="ru-RU" sz="2200" dirty="0" smtClean="0">
                <a:solidFill>
                  <a:schemeClr val="bg1"/>
                </a:solidFill>
              </a:rPr>
              <a:t>За </a:t>
            </a:r>
            <a:r>
              <a:rPr lang="ru-RU" sz="2200" dirty="0" smtClean="0">
                <a:solidFill>
                  <a:schemeClr val="bg1"/>
                </a:solidFill>
              </a:rPr>
              <a:t>1 квартал </a:t>
            </a:r>
            <a:r>
              <a:rPr lang="ru-RU" sz="2200" dirty="0" smtClean="0">
                <a:solidFill>
                  <a:schemeClr val="bg1"/>
                </a:solidFill>
              </a:rPr>
              <a:t>2015 </a:t>
            </a:r>
            <a:r>
              <a:rPr lang="ru-RU" sz="2200" dirty="0" smtClean="0">
                <a:solidFill>
                  <a:schemeClr val="bg1"/>
                </a:solidFill>
              </a:rPr>
              <a:t>года </a:t>
            </a:r>
            <a:r>
              <a:rPr lang="ru-RU" sz="2200" dirty="0" smtClean="0">
                <a:solidFill>
                  <a:schemeClr val="bg1"/>
                </a:solidFill>
              </a:rPr>
              <a:t>53 </a:t>
            </a:r>
            <a:r>
              <a:rPr lang="ru-RU" sz="2200" dirty="0" err="1">
                <a:solidFill>
                  <a:schemeClr val="bg1"/>
                </a:solidFill>
              </a:rPr>
              <a:t>тыс.руб</a:t>
            </a:r>
            <a:r>
              <a:rPr lang="ru-RU" sz="2200" dirty="0">
                <a:solidFill>
                  <a:schemeClr val="bg1"/>
                </a:solidFill>
              </a:rPr>
              <a:t>.</a:t>
            </a:r>
          </a:p>
          <a:p>
            <a:pPr>
              <a:lnSpc>
                <a:spcPct val="98000"/>
              </a:lnSpc>
            </a:pPr>
            <a:r>
              <a:rPr lang="ru-RU" dirty="0" smtClean="0">
                <a:solidFill>
                  <a:schemeClr val="bg1"/>
                </a:solidFill>
              </a:rPr>
              <a:t>Сбор доходов </a:t>
            </a:r>
            <a:r>
              <a:rPr lang="ru-RU" dirty="0" smtClean="0">
                <a:solidFill>
                  <a:schemeClr val="bg1"/>
                </a:solidFill>
              </a:rPr>
              <a:t>93,5% (снижение)</a:t>
            </a:r>
            <a:endParaRPr lang="ru-RU" dirty="0" smtClean="0">
              <a:solidFill>
                <a:schemeClr val="bg1"/>
              </a:solidFill>
            </a:endParaRPr>
          </a:p>
          <a:p>
            <a:pPr>
              <a:lnSpc>
                <a:spcPct val="98000"/>
              </a:lnSpc>
            </a:pPr>
            <a:r>
              <a:rPr lang="ru-RU" sz="2200" dirty="0" smtClean="0">
                <a:solidFill>
                  <a:schemeClr val="bg1"/>
                </a:solidFill>
              </a:rPr>
              <a:t>За 1 квартал </a:t>
            </a:r>
            <a:r>
              <a:rPr lang="ru-RU" sz="2200" dirty="0" smtClean="0">
                <a:solidFill>
                  <a:schemeClr val="bg1"/>
                </a:solidFill>
              </a:rPr>
              <a:t>2015 </a:t>
            </a:r>
            <a:r>
              <a:rPr lang="ru-RU" sz="2200" dirty="0" smtClean="0">
                <a:solidFill>
                  <a:schemeClr val="bg1"/>
                </a:solidFill>
              </a:rPr>
              <a:t>года </a:t>
            </a:r>
            <a:r>
              <a:rPr lang="ru-RU" sz="2200" dirty="0" smtClean="0">
                <a:solidFill>
                  <a:schemeClr val="bg1"/>
                </a:solidFill>
              </a:rPr>
              <a:t>96,3</a:t>
            </a:r>
            <a:r>
              <a:rPr lang="ru-RU" sz="2200" dirty="0" smtClean="0">
                <a:solidFill>
                  <a:schemeClr val="bg1"/>
                </a:solidFill>
              </a:rPr>
              <a:t>%</a:t>
            </a:r>
            <a:endParaRPr lang="ru-RU" sz="2200" dirty="0" smtClean="0">
              <a:solidFill>
                <a:schemeClr val="bg1"/>
              </a:solidFill>
            </a:endParaRPr>
          </a:p>
          <a:p>
            <a:pPr>
              <a:lnSpc>
                <a:spcPct val="98000"/>
              </a:lnSpc>
            </a:pPr>
            <a:r>
              <a:rPr lang="ru-RU" dirty="0" smtClean="0">
                <a:solidFill>
                  <a:schemeClr val="bg1"/>
                </a:solidFill>
              </a:rPr>
              <a:t>Дебиторская задолженность </a:t>
            </a:r>
            <a:r>
              <a:rPr lang="ru-RU" dirty="0" smtClean="0">
                <a:solidFill>
                  <a:schemeClr val="bg1"/>
                </a:solidFill>
              </a:rPr>
              <a:t>241 млн. 114 </a:t>
            </a:r>
            <a:r>
              <a:rPr lang="ru-RU" dirty="0" err="1" smtClean="0">
                <a:solidFill>
                  <a:schemeClr val="bg1"/>
                </a:solidFill>
              </a:rPr>
              <a:t>тыс.руб</a:t>
            </a:r>
            <a:r>
              <a:rPr lang="ru-RU" dirty="0" smtClean="0">
                <a:solidFill>
                  <a:schemeClr val="bg1"/>
                </a:solidFill>
              </a:rPr>
              <a:t>. (</a:t>
            </a:r>
            <a:r>
              <a:rPr lang="ru-RU" dirty="0" smtClean="0">
                <a:solidFill>
                  <a:schemeClr val="bg1"/>
                </a:solidFill>
              </a:rPr>
              <a:t>увеличение</a:t>
            </a:r>
            <a:r>
              <a:rPr lang="ru-RU" dirty="0" smtClean="0">
                <a:solidFill>
                  <a:schemeClr val="bg1"/>
                </a:solidFill>
              </a:rPr>
              <a:t>)</a:t>
            </a:r>
          </a:p>
          <a:p>
            <a:pPr>
              <a:lnSpc>
                <a:spcPct val="98000"/>
              </a:lnSpc>
            </a:pPr>
            <a:r>
              <a:rPr lang="ru-RU" sz="2200" dirty="0" smtClean="0">
                <a:solidFill>
                  <a:schemeClr val="bg1"/>
                </a:solidFill>
              </a:rPr>
              <a:t>За 1 квартал </a:t>
            </a:r>
            <a:r>
              <a:rPr lang="ru-RU" sz="2200" dirty="0" smtClean="0">
                <a:solidFill>
                  <a:schemeClr val="bg1"/>
                </a:solidFill>
              </a:rPr>
              <a:t>2015 </a:t>
            </a:r>
            <a:r>
              <a:rPr lang="ru-RU" sz="2200" dirty="0" smtClean="0">
                <a:solidFill>
                  <a:schemeClr val="bg1"/>
                </a:solidFill>
              </a:rPr>
              <a:t>года  </a:t>
            </a:r>
            <a:r>
              <a:rPr lang="ru-RU" sz="2200" dirty="0" smtClean="0">
                <a:solidFill>
                  <a:schemeClr val="bg1"/>
                </a:solidFill>
              </a:rPr>
              <a:t>229 млн.167 </a:t>
            </a:r>
            <a:r>
              <a:rPr lang="ru-RU" sz="2200" dirty="0" err="1" smtClean="0">
                <a:solidFill>
                  <a:schemeClr val="bg1"/>
                </a:solidFill>
              </a:rPr>
              <a:t>тыс.руб</a:t>
            </a:r>
            <a:r>
              <a:rPr lang="ru-RU" sz="2200" dirty="0" smtClean="0">
                <a:solidFill>
                  <a:schemeClr val="bg1"/>
                </a:solidFill>
              </a:rPr>
              <a:t>.</a:t>
            </a:r>
          </a:p>
          <a:p>
            <a:pPr>
              <a:lnSpc>
                <a:spcPct val="98000"/>
              </a:lnSpc>
            </a:pPr>
            <a:r>
              <a:rPr lang="ru-RU" dirty="0" smtClean="0">
                <a:solidFill>
                  <a:schemeClr val="bg1"/>
                </a:solidFill>
              </a:rPr>
              <a:t>Кредиторская задолженность </a:t>
            </a:r>
            <a:r>
              <a:rPr lang="ru-RU" dirty="0" smtClean="0">
                <a:solidFill>
                  <a:schemeClr val="bg1"/>
                </a:solidFill>
              </a:rPr>
              <a:t>138 млн. 432 </a:t>
            </a:r>
            <a:r>
              <a:rPr lang="ru-RU" dirty="0" err="1" smtClean="0">
                <a:solidFill>
                  <a:schemeClr val="bg1"/>
                </a:solidFill>
              </a:rPr>
              <a:t>тыс.руб</a:t>
            </a:r>
            <a:r>
              <a:rPr lang="ru-RU" dirty="0" smtClean="0">
                <a:solidFill>
                  <a:schemeClr val="bg1"/>
                </a:solidFill>
              </a:rPr>
              <a:t>. (увеличение)</a:t>
            </a:r>
          </a:p>
          <a:p>
            <a:pPr>
              <a:lnSpc>
                <a:spcPct val="98000"/>
              </a:lnSpc>
            </a:pPr>
            <a:r>
              <a:rPr lang="ru-RU" sz="2200" dirty="0" smtClean="0">
                <a:solidFill>
                  <a:schemeClr val="bg1"/>
                </a:solidFill>
              </a:rPr>
              <a:t>За 1 квартал </a:t>
            </a:r>
            <a:r>
              <a:rPr lang="ru-RU" sz="2200" dirty="0" smtClean="0">
                <a:solidFill>
                  <a:schemeClr val="bg1"/>
                </a:solidFill>
              </a:rPr>
              <a:t>2015 </a:t>
            </a:r>
            <a:r>
              <a:rPr lang="ru-RU" sz="2200" dirty="0" smtClean="0">
                <a:solidFill>
                  <a:schemeClr val="bg1"/>
                </a:solidFill>
              </a:rPr>
              <a:t>года </a:t>
            </a:r>
            <a:r>
              <a:rPr lang="ru-RU" sz="2200" dirty="0" smtClean="0">
                <a:solidFill>
                  <a:schemeClr val="bg1"/>
                </a:solidFill>
              </a:rPr>
              <a:t>126 млн. 131 </a:t>
            </a:r>
            <a:r>
              <a:rPr lang="ru-RU" sz="2200" dirty="0" err="1" smtClean="0">
                <a:solidFill>
                  <a:schemeClr val="bg1"/>
                </a:solidFill>
              </a:rPr>
              <a:t>тыс.руб</a:t>
            </a:r>
            <a:r>
              <a:rPr lang="ru-RU" sz="2200" dirty="0" smtClean="0">
                <a:solidFill>
                  <a:schemeClr val="bg1"/>
                </a:solidFill>
              </a:rPr>
              <a:t>.</a:t>
            </a:r>
            <a:endParaRPr lang="ru-RU" sz="2200" dirty="0">
              <a:solidFill>
                <a:schemeClr val="bg1"/>
              </a:solidFill>
            </a:endParaRPr>
          </a:p>
        </p:txBody>
      </p:sp>
      <p:sp>
        <p:nvSpPr>
          <p:cNvPr id="9" name="Стрелка вниз 8"/>
          <p:cNvSpPr/>
          <p:nvPr/>
        </p:nvSpPr>
        <p:spPr>
          <a:xfrm rot="10800000">
            <a:off x="8341027" y="4509120"/>
            <a:ext cx="504056" cy="432048"/>
          </a:xfrm>
          <a:prstGeom prst="downArrow">
            <a:avLst/>
          </a:prstGeom>
          <a:solidFill>
            <a:srgbClr val="BD5B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верх 12"/>
          <p:cNvSpPr/>
          <p:nvPr/>
        </p:nvSpPr>
        <p:spPr>
          <a:xfrm rot="10800000">
            <a:off x="8341027" y="3717032"/>
            <a:ext cx="504056" cy="432048"/>
          </a:xfrm>
          <a:prstGeom prst="upArrow">
            <a:avLst/>
          </a:prstGeom>
          <a:solidFill>
            <a:srgbClr val="BD5B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 rot="10800000">
            <a:off x="8340339" y="5589240"/>
            <a:ext cx="504056" cy="432048"/>
          </a:xfrm>
          <a:prstGeom prst="downArrow">
            <a:avLst/>
          </a:prstGeom>
          <a:solidFill>
            <a:srgbClr val="BD5B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верх 9"/>
          <p:cNvSpPr/>
          <p:nvPr/>
        </p:nvSpPr>
        <p:spPr>
          <a:xfrm>
            <a:off x="8341027" y="1412776"/>
            <a:ext cx="504056" cy="432048"/>
          </a:xfrm>
          <a:prstGeom prst="upArrow">
            <a:avLst/>
          </a:prstGeom>
          <a:solidFill>
            <a:srgbClr val="BD5B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верх 10"/>
          <p:cNvSpPr/>
          <p:nvPr/>
        </p:nvSpPr>
        <p:spPr>
          <a:xfrm>
            <a:off x="8341027" y="2132856"/>
            <a:ext cx="504056" cy="432048"/>
          </a:xfrm>
          <a:prstGeom prst="upArrow">
            <a:avLst/>
          </a:prstGeom>
          <a:solidFill>
            <a:srgbClr val="BD5B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верх 11"/>
          <p:cNvSpPr/>
          <p:nvPr/>
        </p:nvSpPr>
        <p:spPr>
          <a:xfrm>
            <a:off x="8340338" y="2924944"/>
            <a:ext cx="504056" cy="432048"/>
          </a:xfrm>
          <a:prstGeom prst="upArrow">
            <a:avLst/>
          </a:prstGeom>
          <a:solidFill>
            <a:srgbClr val="BD5B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6160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5000">
              <a:srgbClr val="2987AE"/>
            </a:gs>
            <a:gs pos="63000">
              <a:srgbClr val="105376"/>
            </a:gs>
            <a:gs pos="0">
              <a:srgbClr val="0A4668"/>
            </a:gs>
            <a:gs pos="100000">
              <a:srgbClr val="0E4D6F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rgbClr val="9E325D"/>
              </a:gs>
              <a:gs pos="100000">
                <a:srgbClr val="BD5B79"/>
              </a:gs>
            </a:gsLst>
            <a:lin ang="0" scaled="0"/>
          </a:gradFill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sz="4000" b="1" dirty="0" smtClean="0">
                <a:solidFill>
                  <a:schemeClr val="bg1"/>
                </a:solidFill>
              </a:rPr>
              <a:t>Участие в  конкурсах, рейтингах: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5" name="Объект 3"/>
          <p:cNvSpPr txBox="1">
            <a:spLocks/>
          </p:cNvSpPr>
          <p:nvPr/>
        </p:nvSpPr>
        <p:spPr>
          <a:xfrm>
            <a:off x="549511" y="1484784"/>
            <a:ext cx="8280403" cy="1224135"/>
          </a:xfrm>
          <a:prstGeom prst="rect">
            <a:avLst/>
          </a:prstGeom>
          <a:gradFill>
            <a:gsLst>
              <a:gs pos="0">
                <a:srgbClr val="33839E">
                  <a:alpha val="82000"/>
                </a:srgbClr>
              </a:gs>
              <a:gs pos="100000">
                <a:srgbClr val="2C8DB4">
                  <a:alpha val="0"/>
                </a:srgbClr>
              </a:gs>
            </a:gsLst>
            <a:lin ang="0" scaled="0"/>
          </a:gradFill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RU" sz="2600" dirty="0" smtClean="0">
                <a:solidFill>
                  <a:schemeClr val="bg1"/>
                </a:solidFill>
              </a:rPr>
              <a:t>Победа в конкурсе ГУП «ТЭК» на звание образцового абонента </a:t>
            </a:r>
            <a:r>
              <a:rPr lang="ru-RU" sz="2600" dirty="0">
                <a:solidFill>
                  <a:schemeClr val="bg1"/>
                </a:solidFill>
              </a:rPr>
              <a:t>- «Золотой </a:t>
            </a:r>
            <a:r>
              <a:rPr lang="ru-RU" sz="2600" dirty="0" smtClean="0">
                <a:solidFill>
                  <a:schemeClr val="bg1"/>
                </a:solidFill>
              </a:rPr>
              <a:t>вентиль – 2015» в номинации «Лучший </a:t>
            </a:r>
            <a:r>
              <a:rPr lang="ru-RU" sz="2600" dirty="0" err="1" smtClean="0">
                <a:solidFill>
                  <a:schemeClr val="bg1"/>
                </a:solidFill>
              </a:rPr>
              <a:t>Жилкомсервис</a:t>
            </a:r>
            <a:r>
              <a:rPr lang="ru-RU" sz="2600" dirty="0" smtClean="0">
                <a:solidFill>
                  <a:schemeClr val="bg1"/>
                </a:solidFill>
              </a:rPr>
              <a:t>» – 2015г.</a:t>
            </a:r>
            <a:endParaRPr lang="ru-RU" sz="2600" dirty="0"/>
          </a:p>
        </p:txBody>
      </p:sp>
      <p:sp>
        <p:nvSpPr>
          <p:cNvPr id="6" name="Объект 3"/>
          <p:cNvSpPr txBox="1">
            <a:spLocks/>
          </p:cNvSpPr>
          <p:nvPr/>
        </p:nvSpPr>
        <p:spPr>
          <a:xfrm>
            <a:off x="544703" y="2780928"/>
            <a:ext cx="8244298" cy="1224136"/>
          </a:xfrm>
          <a:prstGeom prst="rect">
            <a:avLst/>
          </a:prstGeom>
          <a:gradFill>
            <a:gsLst>
              <a:gs pos="0">
                <a:srgbClr val="33839E">
                  <a:alpha val="82000"/>
                </a:srgbClr>
              </a:gs>
              <a:gs pos="100000">
                <a:srgbClr val="2C8DB4">
                  <a:alpha val="0"/>
                </a:srgbClr>
              </a:gs>
            </a:gsLst>
            <a:lin ang="0" scaled="0"/>
          </a:gradFill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RU" sz="2600" dirty="0" smtClean="0">
                <a:solidFill>
                  <a:schemeClr val="bg1"/>
                </a:solidFill>
              </a:rPr>
              <a:t>Победа в рейтинге управляющих организаций Жилищного комитета </a:t>
            </a:r>
            <a:r>
              <a:rPr lang="ru-RU" sz="2600" dirty="0" err="1" smtClean="0">
                <a:solidFill>
                  <a:schemeClr val="bg1"/>
                </a:solidFill>
              </a:rPr>
              <a:t>Сонкт</a:t>
            </a:r>
            <a:r>
              <a:rPr lang="ru-RU" sz="2600" dirty="0" smtClean="0">
                <a:solidFill>
                  <a:schemeClr val="bg1"/>
                </a:solidFill>
              </a:rPr>
              <a:t>-Петербурга по итогам работы за 1 квартал 2015 года.</a:t>
            </a:r>
            <a:endParaRPr lang="ru-RU" sz="2600" dirty="0">
              <a:solidFill>
                <a:schemeClr val="bg1"/>
              </a:solidFill>
            </a:endParaRPr>
          </a:p>
        </p:txBody>
      </p:sp>
      <p:sp>
        <p:nvSpPr>
          <p:cNvPr id="7" name="Объект 3"/>
          <p:cNvSpPr txBox="1">
            <a:spLocks/>
          </p:cNvSpPr>
          <p:nvPr/>
        </p:nvSpPr>
        <p:spPr>
          <a:xfrm>
            <a:off x="577576" y="4077072"/>
            <a:ext cx="8280403" cy="1296144"/>
          </a:xfrm>
          <a:prstGeom prst="rect">
            <a:avLst/>
          </a:prstGeom>
          <a:gradFill>
            <a:gsLst>
              <a:gs pos="0">
                <a:srgbClr val="33839E">
                  <a:alpha val="82000"/>
                </a:srgbClr>
              </a:gs>
              <a:gs pos="100000">
                <a:srgbClr val="2C8DB4">
                  <a:alpha val="0"/>
                </a:srgbClr>
              </a:gs>
            </a:gsLst>
            <a:lin ang="0" scaled="0"/>
          </a:gra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RU" sz="2600" dirty="0" smtClean="0">
                <a:solidFill>
                  <a:schemeClr val="bg1"/>
                </a:solidFill>
              </a:rPr>
              <a:t>Победа в 10-м Общегородском конкурсе на лучшую организацию в сфере управления многоквартирными домами в Санкт-Петербурге в 2015 году.</a:t>
            </a:r>
            <a:endParaRPr lang="ru-RU" sz="2600" dirty="0"/>
          </a:p>
        </p:txBody>
      </p:sp>
      <p:sp>
        <p:nvSpPr>
          <p:cNvPr id="8" name="Объект 3"/>
          <p:cNvSpPr txBox="1">
            <a:spLocks/>
          </p:cNvSpPr>
          <p:nvPr/>
        </p:nvSpPr>
        <p:spPr>
          <a:xfrm>
            <a:off x="549511" y="5517232"/>
            <a:ext cx="8280403" cy="1224137"/>
          </a:xfrm>
          <a:prstGeom prst="rect">
            <a:avLst/>
          </a:prstGeom>
          <a:gradFill>
            <a:gsLst>
              <a:gs pos="0">
                <a:srgbClr val="33839E">
                  <a:alpha val="82000"/>
                </a:srgbClr>
              </a:gs>
              <a:gs pos="100000">
                <a:srgbClr val="2C8DB4">
                  <a:alpha val="0"/>
                </a:srgbClr>
              </a:gs>
            </a:gsLst>
            <a:lin ang="0" scaled="0"/>
          </a:gra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RU" sz="2600" dirty="0">
                <a:solidFill>
                  <a:schemeClr val="bg1"/>
                </a:solidFill>
              </a:rPr>
              <a:t>Рейтинг на 23.04.2015 по данным сайта Реформа ЖКХ  68,5 баллов. Оценка деятельности организации  - выше среднего</a:t>
            </a:r>
            <a:endParaRPr lang="ru-RU" sz="2600" dirty="0"/>
          </a:p>
        </p:txBody>
      </p:sp>
    </p:spTree>
    <p:extLst>
      <p:ext uri="{BB962C8B-B14F-4D97-AF65-F5344CB8AC3E}">
        <p14:creationId xmlns:p14="http://schemas.microsoft.com/office/powerpoint/2010/main" val="1999347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5000">
              <a:srgbClr val="2987AE"/>
            </a:gs>
            <a:gs pos="63000">
              <a:srgbClr val="105376"/>
            </a:gs>
            <a:gs pos="0">
              <a:srgbClr val="0A4668"/>
            </a:gs>
            <a:gs pos="100000">
              <a:srgbClr val="0E4D6F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rgbClr val="9E325D"/>
              </a:gs>
              <a:gs pos="100000">
                <a:srgbClr val="BD5B79"/>
              </a:gs>
            </a:gsLst>
            <a:lin ang="0" scaled="0"/>
          </a:gradFill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sz="4000" b="1" dirty="0">
                <a:solidFill>
                  <a:schemeClr val="bg1"/>
                </a:solidFill>
              </a:rPr>
              <a:t>Текущий ремонт</a:t>
            </a:r>
          </a:p>
        </p:txBody>
      </p:sp>
      <p:sp>
        <p:nvSpPr>
          <p:cNvPr id="5" name="Объект 3"/>
          <p:cNvSpPr txBox="1">
            <a:spLocks/>
          </p:cNvSpPr>
          <p:nvPr/>
        </p:nvSpPr>
        <p:spPr>
          <a:xfrm>
            <a:off x="457200" y="3803406"/>
            <a:ext cx="8280403" cy="1141294"/>
          </a:xfrm>
          <a:prstGeom prst="rect">
            <a:avLst/>
          </a:prstGeom>
          <a:gradFill>
            <a:gsLst>
              <a:gs pos="0">
                <a:srgbClr val="33839E">
                  <a:alpha val="82000"/>
                </a:srgbClr>
              </a:gs>
              <a:gs pos="100000">
                <a:srgbClr val="2C8DB4">
                  <a:alpha val="0"/>
                </a:srgbClr>
              </a:gs>
            </a:gsLst>
            <a:lin ang="0" scaled="0"/>
          </a:gra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000" dirty="0">
                <a:solidFill>
                  <a:schemeClr val="bg1"/>
                </a:solidFill>
              </a:rPr>
              <a:t>На </a:t>
            </a:r>
            <a:r>
              <a:rPr lang="ru-RU" sz="3000" dirty="0" smtClean="0">
                <a:solidFill>
                  <a:schemeClr val="bg1"/>
                </a:solidFill>
              </a:rPr>
              <a:t>2016 </a:t>
            </a:r>
            <a:r>
              <a:rPr lang="ru-RU" sz="3000" dirty="0">
                <a:solidFill>
                  <a:schemeClr val="bg1"/>
                </a:solidFill>
              </a:rPr>
              <a:t>год запланирован текущий ремонт на сумму </a:t>
            </a:r>
            <a:r>
              <a:rPr lang="ru-RU" sz="3000" dirty="0" smtClean="0">
                <a:solidFill>
                  <a:schemeClr val="bg1"/>
                </a:solidFill>
              </a:rPr>
              <a:t>63</a:t>
            </a:r>
            <a:r>
              <a:rPr lang="ru-RU" sz="3000" dirty="0">
                <a:solidFill>
                  <a:schemeClr val="bg1"/>
                </a:solidFill>
              </a:rPr>
              <a:t> </a:t>
            </a:r>
            <a:r>
              <a:rPr lang="ru-RU" sz="3000" dirty="0" smtClean="0">
                <a:solidFill>
                  <a:schemeClr val="bg1"/>
                </a:solidFill>
              </a:rPr>
              <a:t>млн. 647 </a:t>
            </a:r>
            <a:r>
              <a:rPr lang="ru-RU" sz="3000" dirty="0" err="1">
                <a:solidFill>
                  <a:schemeClr val="bg1"/>
                </a:solidFill>
              </a:rPr>
              <a:t>тыс.руб</a:t>
            </a:r>
            <a:r>
              <a:rPr lang="ru-RU" sz="3000" dirty="0">
                <a:solidFill>
                  <a:schemeClr val="bg1"/>
                </a:solidFill>
              </a:rPr>
              <a:t>. </a:t>
            </a:r>
          </a:p>
          <a:p>
            <a:endParaRPr lang="ru-RU" dirty="0" smtClean="0">
              <a:solidFill>
                <a:prstClr val="black"/>
              </a:solidFill>
            </a:endParaRPr>
          </a:p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Объект 3"/>
          <p:cNvSpPr txBox="1">
            <a:spLocks/>
          </p:cNvSpPr>
          <p:nvPr/>
        </p:nvSpPr>
        <p:spPr>
          <a:xfrm>
            <a:off x="457200" y="1628800"/>
            <a:ext cx="8244298" cy="1800200"/>
          </a:xfrm>
          <a:prstGeom prst="rect">
            <a:avLst/>
          </a:prstGeom>
          <a:gradFill>
            <a:gsLst>
              <a:gs pos="0">
                <a:srgbClr val="33839E">
                  <a:alpha val="82000"/>
                </a:srgbClr>
              </a:gs>
              <a:gs pos="100000">
                <a:srgbClr val="2C8DB4">
                  <a:alpha val="0"/>
                </a:srgbClr>
              </a:gs>
            </a:gsLst>
            <a:lin ang="0" scaled="0"/>
          </a:gradFill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000" dirty="0">
                <a:solidFill>
                  <a:schemeClr val="bg1"/>
                </a:solidFill>
              </a:rPr>
              <a:t>За </a:t>
            </a:r>
            <a:r>
              <a:rPr lang="ru-RU" sz="3000" dirty="0" smtClean="0">
                <a:solidFill>
                  <a:schemeClr val="bg1"/>
                </a:solidFill>
              </a:rPr>
              <a:t>2015 </a:t>
            </a:r>
            <a:r>
              <a:rPr lang="ru-RU" sz="3000" dirty="0" smtClean="0">
                <a:solidFill>
                  <a:schemeClr val="bg1"/>
                </a:solidFill>
              </a:rPr>
              <a:t>год </a:t>
            </a:r>
            <a:r>
              <a:rPr lang="ru-RU" sz="3000" dirty="0">
                <a:solidFill>
                  <a:schemeClr val="bg1"/>
                </a:solidFill>
              </a:rPr>
              <a:t>силами производственных подразделений ООО «ЖКС №2» выполнен объем работ на сумму </a:t>
            </a:r>
            <a:r>
              <a:rPr lang="ru-RU" sz="3000" dirty="0" smtClean="0">
                <a:solidFill>
                  <a:schemeClr val="bg1"/>
                </a:solidFill>
              </a:rPr>
              <a:t>61 </a:t>
            </a:r>
            <a:r>
              <a:rPr lang="ru-RU" sz="3000" dirty="0" smtClean="0">
                <a:solidFill>
                  <a:schemeClr val="bg1"/>
                </a:solidFill>
              </a:rPr>
              <a:t>млн. 083 </a:t>
            </a:r>
            <a:r>
              <a:rPr lang="ru-RU" sz="3000" dirty="0">
                <a:solidFill>
                  <a:schemeClr val="bg1"/>
                </a:solidFill>
              </a:rPr>
              <a:t>руб. Процент выполнения плана составляет </a:t>
            </a:r>
            <a:r>
              <a:rPr lang="ru-RU" sz="3000" dirty="0" smtClean="0">
                <a:solidFill>
                  <a:schemeClr val="bg1"/>
                </a:solidFill>
              </a:rPr>
              <a:t>100%.</a:t>
            </a:r>
            <a:endParaRPr lang="ru-RU" sz="3000" dirty="0">
              <a:solidFill>
                <a:schemeClr val="bg1"/>
              </a:solidFill>
            </a:endParaRPr>
          </a:p>
          <a:p>
            <a:endParaRPr lang="ru-RU" dirty="0" smtClean="0">
              <a:solidFill>
                <a:prstClr val="black"/>
              </a:solidFill>
            </a:endParaRPr>
          </a:p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7" name="Объект 3"/>
          <p:cNvSpPr txBox="1">
            <a:spLocks/>
          </p:cNvSpPr>
          <p:nvPr/>
        </p:nvSpPr>
        <p:spPr>
          <a:xfrm>
            <a:off x="457200" y="5301207"/>
            <a:ext cx="8244298" cy="1152129"/>
          </a:xfrm>
          <a:prstGeom prst="rect">
            <a:avLst/>
          </a:prstGeom>
          <a:gradFill>
            <a:gsLst>
              <a:gs pos="0">
                <a:srgbClr val="33839E">
                  <a:alpha val="82000"/>
                </a:srgbClr>
              </a:gs>
              <a:gs pos="100000">
                <a:srgbClr val="2C8DB4">
                  <a:alpha val="0"/>
                </a:srgbClr>
              </a:gs>
            </a:gsLst>
            <a:lin ang="0" scaled="0"/>
          </a:gra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000" dirty="0" smtClean="0">
                <a:solidFill>
                  <a:schemeClr val="bg1"/>
                </a:solidFill>
              </a:rPr>
              <a:t>План текущего ремонта на 1 квартал </a:t>
            </a:r>
            <a:r>
              <a:rPr lang="ru-RU" sz="3000" dirty="0" smtClean="0">
                <a:solidFill>
                  <a:schemeClr val="bg1"/>
                </a:solidFill>
              </a:rPr>
              <a:t>2016 </a:t>
            </a:r>
            <a:r>
              <a:rPr lang="ru-RU" sz="3000" dirty="0" smtClean="0">
                <a:solidFill>
                  <a:schemeClr val="bg1"/>
                </a:solidFill>
              </a:rPr>
              <a:t>года </a:t>
            </a:r>
            <a:r>
              <a:rPr lang="ru-RU" sz="3000" dirty="0" smtClean="0">
                <a:solidFill>
                  <a:schemeClr val="bg1"/>
                </a:solidFill>
              </a:rPr>
              <a:t>13 млн. 174 </a:t>
            </a:r>
            <a:r>
              <a:rPr lang="ru-RU" sz="3000" dirty="0" smtClean="0">
                <a:solidFill>
                  <a:schemeClr val="bg1"/>
                </a:solidFill>
              </a:rPr>
              <a:t>тыс. руб.</a:t>
            </a:r>
            <a:endParaRPr lang="ru-RU" dirty="0" smtClean="0">
              <a:solidFill>
                <a:schemeClr val="bg1"/>
              </a:solidFill>
            </a:endParaRPr>
          </a:p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573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5000">
              <a:srgbClr val="2987AE"/>
            </a:gs>
            <a:gs pos="63000">
              <a:srgbClr val="105376"/>
            </a:gs>
            <a:gs pos="0">
              <a:srgbClr val="0A4668"/>
            </a:gs>
            <a:gs pos="100000">
              <a:srgbClr val="0E4D6F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5482"/>
            <a:ext cx="3960440" cy="306749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35607B"/>
            </a:solidFill>
            <a:miter lim="800000"/>
          </a:ln>
          <a:effectLst>
            <a:innerShdw blurRad="50800" dist="50800" dir="2700000">
              <a:prstClr val="black">
                <a:alpha val="74000"/>
              </a:prstClr>
            </a:innerShdw>
          </a:effectLst>
          <a:scene3d>
            <a:camera prst="orthographicFront"/>
            <a:lightRig rig="threePt" dir="t"/>
          </a:scene3d>
          <a:sp3d extrusionH="254000">
            <a:bevelT w="152400" h="127000" prst="angle"/>
          </a:sp3d>
        </p:spPr>
      </p:pic>
      <p:pic>
        <p:nvPicPr>
          <p:cNvPr id="5" name="Picture 2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9" y="3428999"/>
            <a:ext cx="3960440" cy="295232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35607B"/>
            </a:solidFill>
            <a:miter lim="800000"/>
          </a:ln>
          <a:effectLst>
            <a:innerShdw blurRad="50800" dist="50800" dir="2700000">
              <a:prstClr val="black">
                <a:alpha val="74000"/>
              </a:prstClr>
            </a:innerShdw>
          </a:effectLst>
          <a:scene3d>
            <a:camera prst="orthographicFront"/>
            <a:lightRig rig="threePt" dir="t"/>
          </a:scene3d>
          <a:sp3d extrusionH="254000">
            <a:bevelT w="152400" h="127000" prst="angle"/>
          </a:sp3d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45482"/>
            <a:ext cx="4347910" cy="3067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3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428999"/>
            <a:ext cx="4347909" cy="295233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35607B"/>
            </a:solidFill>
            <a:miter lim="800000"/>
          </a:ln>
          <a:effectLst>
            <a:innerShdw blurRad="50800" dist="50800" dir="2700000">
              <a:prstClr val="black">
                <a:alpha val="74000"/>
              </a:prstClr>
            </a:innerShdw>
          </a:effectLst>
          <a:scene3d>
            <a:camera prst="orthographicFront"/>
            <a:lightRig rig="threePt" dir="t"/>
          </a:scene3d>
          <a:sp3d extrusionH="254000">
            <a:bevelT w="152400" h="127000" prst="angle"/>
          </a:sp3d>
        </p:spPr>
      </p:pic>
    </p:spTree>
    <p:extLst>
      <p:ext uri="{BB962C8B-B14F-4D97-AF65-F5344CB8AC3E}">
        <p14:creationId xmlns:p14="http://schemas.microsoft.com/office/powerpoint/2010/main" val="970528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5000">
              <a:srgbClr val="2987AE"/>
            </a:gs>
            <a:gs pos="63000">
              <a:srgbClr val="105376"/>
            </a:gs>
            <a:gs pos="0">
              <a:srgbClr val="0A4668"/>
            </a:gs>
            <a:gs pos="100000">
              <a:srgbClr val="0E4D6F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5688632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sz="3000" dirty="0" smtClean="0">
                <a:solidFill>
                  <a:schemeClr val="bg1"/>
                </a:solidFill>
              </a:rPr>
              <a:t>В </a:t>
            </a:r>
            <a:r>
              <a:rPr lang="ru-RU" sz="3000" dirty="0">
                <a:solidFill>
                  <a:schemeClr val="bg1"/>
                </a:solidFill>
              </a:rPr>
              <a:t>адресную программу по капитальному ремонту на </a:t>
            </a:r>
            <a:r>
              <a:rPr lang="ru-RU" sz="3000" dirty="0" smtClean="0">
                <a:solidFill>
                  <a:schemeClr val="bg1"/>
                </a:solidFill>
              </a:rPr>
              <a:t>2015 </a:t>
            </a:r>
            <a:r>
              <a:rPr lang="ru-RU" sz="3000" dirty="0">
                <a:solidFill>
                  <a:schemeClr val="bg1"/>
                </a:solidFill>
              </a:rPr>
              <a:t>год вошли </a:t>
            </a:r>
            <a:r>
              <a:rPr lang="ru-RU" sz="3000" dirty="0" smtClean="0">
                <a:solidFill>
                  <a:schemeClr val="bg1"/>
                </a:solidFill>
              </a:rPr>
              <a:t>10 домов, находящихся в управлении Общества </a:t>
            </a:r>
            <a:r>
              <a:rPr lang="ru-RU" sz="3000" dirty="0">
                <a:solidFill>
                  <a:schemeClr val="bg1"/>
                </a:solidFill>
              </a:rPr>
              <a:t>на сумму </a:t>
            </a:r>
            <a:r>
              <a:rPr lang="ru-RU" sz="3000" dirty="0" smtClean="0">
                <a:solidFill>
                  <a:schemeClr val="bg1"/>
                </a:solidFill>
              </a:rPr>
              <a:t>64 </a:t>
            </a:r>
            <a:r>
              <a:rPr lang="ru-RU" sz="3000" dirty="0">
                <a:solidFill>
                  <a:schemeClr val="bg1"/>
                </a:solidFill>
              </a:rPr>
              <a:t>млн</a:t>
            </a:r>
            <a:r>
              <a:rPr lang="ru-RU" sz="3000" dirty="0" smtClean="0">
                <a:solidFill>
                  <a:schemeClr val="bg1"/>
                </a:solidFill>
              </a:rPr>
              <a:t>. 853 тыс. </a:t>
            </a:r>
            <a:r>
              <a:rPr lang="ru-RU" sz="3000" dirty="0">
                <a:solidFill>
                  <a:schemeClr val="bg1"/>
                </a:solidFill>
              </a:rPr>
              <a:t>руб. :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ru-RU" sz="3000" dirty="0" smtClean="0">
              <a:solidFill>
                <a:schemeClr val="bg1"/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34345" y="332656"/>
            <a:ext cx="8229600" cy="792088"/>
          </a:xfrm>
          <a:prstGeom prst="rect">
            <a:avLst/>
          </a:prstGeom>
          <a:gradFill>
            <a:gsLst>
              <a:gs pos="0">
                <a:srgbClr val="9E325D"/>
              </a:gs>
              <a:gs pos="100000">
                <a:srgbClr val="BD5B79"/>
              </a:gs>
            </a:gsLst>
            <a:lin ang="0" scaled="0"/>
          </a:gra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ru-RU" sz="4000" b="1" dirty="0" smtClean="0">
                <a:solidFill>
                  <a:schemeClr val="bg1"/>
                </a:solidFill>
              </a:rPr>
              <a:t>Капитальный ремонт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414837" y="3140968"/>
            <a:ext cx="8477643" cy="3717032"/>
          </a:xfrm>
          <a:prstGeom prst="rect">
            <a:avLst/>
          </a:prstGeom>
          <a:gradFill>
            <a:gsLst>
              <a:gs pos="47000">
                <a:srgbClr val="3685A1">
                  <a:alpha val="50000"/>
                </a:srgbClr>
              </a:gs>
              <a:gs pos="0">
                <a:srgbClr val="33839E"/>
              </a:gs>
              <a:gs pos="100000">
                <a:srgbClr val="8EBBD2">
                  <a:alpha val="10000"/>
                </a:srgbClr>
              </a:gs>
            </a:gsLst>
            <a:lin ang="0" scaled="0"/>
          </a:gradFill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ru-RU" sz="3000" dirty="0" smtClean="0">
                <a:solidFill>
                  <a:schemeClr val="bg1"/>
                </a:solidFill>
              </a:rPr>
              <a:t>Система теплоснабжение – 5 адресов </a:t>
            </a:r>
            <a:r>
              <a:rPr lang="ru-RU" sz="3000" dirty="0" smtClean="0">
                <a:solidFill>
                  <a:schemeClr val="bg1"/>
                </a:solidFill>
              </a:rPr>
              <a:t>на сумму </a:t>
            </a:r>
            <a:r>
              <a:rPr lang="ru-RU" sz="3000" dirty="0" smtClean="0">
                <a:solidFill>
                  <a:schemeClr val="bg1"/>
                </a:solidFill>
              </a:rPr>
              <a:t> 19 млн. 819 </a:t>
            </a:r>
            <a:r>
              <a:rPr lang="ru-RU" sz="3000" dirty="0" err="1" smtClean="0">
                <a:solidFill>
                  <a:schemeClr val="bg1"/>
                </a:solidFill>
              </a:rPr>
              <a:t>тыс.руб</a:t>
            </a:r>
            <a:r>
              <a:rPr lang="ru-RU" sz="3000" dirty="0" smtClean="0">
                <a:solidFill>
                  <a:schemeClr val="bg1"/>
                </a:solidFill>
              </a:rPr>
              <a:t>.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ru-RU" sz="3000" dirty="0">
                <a:solidFill>
                  <a:schemeClr val="bg1"/>
                </a:solidFill>
              </a:rPr>
              <a:t>Кровля – 4 адреса на сумму 10 </a:t>
            </a:r>
            <a:r>
              <a:rPr lang="ru-RU" sz="3000" dirty="0" smtClean="0">
                <a:solidFill>
                  <a:schemeClr val="bg1"/>
                </a:solidFill>
              </a:rPr>
              <a:t>млн. 873 </a:t>
            </a:r>
            <a:r>
              <a:rPr lang="ru-RU" sz="3000" dirty="0">
                <a:solidFill>
                  <a:schemeClr val="bg1"/>
                </a:solidFill>
              </a:rPr>
              <a:t>тыс. руб.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ru-RU" sz="3000" dirty="0" smtClean="0">
                <a:solidFill>
                  <a:schemeClr val="bg1"/>
                </a:solidFill>
              </a:rPr>
              <a:t>Лифты </a:t>
            </a:r>
            <a:r>
              <a:rPr lang="ru-RU" sz="3000" dirty="0">
                <a:solidFill>
                  <a:schemeClr val="bg1"/>
                </a:solidFill>
              </a:rPr>
              <a:t>– 1 адрес </a:t>
            </a:r>
            <a:r>
              <a:rPr lang="ru-RU" sz="3000" dirty="0" smtClean="0">
                <a:solidFill>
                  <a:schemeClr val="bg1"/>
                </a:solidFill>
              </a:rPr>
              <a:t>6 лифтов на </a:t>
            </a:r>
            <a:r>
              <a:rPr lang="ru-RU" sz="3000" dirty="0">
                <a:solidFill>
                  <a:schemeClr val="bg1"/>
                </a:solidFill>
              </a:rPr>
              <a:t>сумму </a:t>
            </a:r>
            <a:r>
              <a:rPr lang="ru-RU" sz="3000" dirty="0" smtClean="0">
                <a:solidFill>
                  <a:schemeClr val="bg1"/>
                </a:solidFill>
              </a:rPr>
              <a:t>12 млн. 195 </a:t>
            </a:r>
            <a:r>
              <a:rPr lang="ru-RU" sz="3000" dirty="0" err="1">
                <a:solidFill>
                  <a:schemeClr val="bg1"/>
                </a:solidFill>
              </a:rPr>
              <a:t>тыс.руб</a:t>
            </a:r>
            <a:r>
              <a:rPr lang="ru-RU" sz="3000" dirty="0">
                <a:solidFill>
                  <a:schemeClr val="bg1"/>
                </a:solidFill>
              </a:rPr>
              <a:t>.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ru-RU" sz="3000" dirty="0">
                <a:solidFill>
                  <a:schemeClr val="bg1"/>
                </a:solidFill>
              </a:rPr>
              <a:t>Проектно-сметная документация на лифты в 1 доме на сумму 459 тыс. руб.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ru-RU" sz="3000" dirty="0" smtClean="0">
                <a:solidFill>
                  <a:schemeClr val="bg1"/>
                </a:solidFill>
              </a:rPr>
              <a:t>Система ГВС </a:t>
            </a:r>
            <a:r>
              <a:rPr lang="ru-RU" sz="3000" dirty="0">
                <a:solidFill>
                  <a:schemeClr val="bg1"/>
                </a:solidFill>
              </a:rPr>
              <a:t>– 1 адрес на сумму 46 </a:t>
            </a:r>
            <a:r>
              <a:rPr lang="ru-RU" sz="3000" dirty="0" err="1">
                <a:solidFill>
                  <a:schemeClr val="bg1"/>
                </a:solidFill>
              </a:rPr>
              <a:t>тыс.руб</a:t>
            </a:r>
            <a:r>
              <a:rPr lang="ru-RU" sz="3000" dirty="0" smtClean="0">
                <a:solidFill>
                  <a:schemeClr val="bg1"/>
                </a:solidFill>
              </a:rPr>
              <a:t>.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ru-RU" sz="3000" dirty="0" smtClean="0">
                <a:solidFill>
                  <a:schemeClr val="bg1"/>
                </a:solidFill>
              </a:rPr>
              <a:t>Фасады – 5 адресов на сумму 21 млн. 458 тыс. руб.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Wingdings" pitchFamily="2" charset="2"/>
              <a:buChar char="ü"/>
            </a:pPr>
            <a:endParaRPr lang="ru-RU" sz="3000" dirty="0">
              <a:solidFill>
                <a:schemeClr val="bg1"/>
              </a:solidFill>
            </a:endParaRPr>
          </a:p>
          <a:p>
            <a:pPr>
              <a:lnSpc>
                <a:spcPct val="110000"/>
              </a:lnSpc>
              <a:spcBef>
                <a:spcPts val="0"/>
              </a:spcBef>
              <a:buFont typeface="Wingdings" pitchFamily="2" charset="2"/>
              <a:buChar char="ü"/>
            </a:pPr>
            <a:endParaRPr lang="ru-RU" sz="3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8426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FFFFF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974</TotalTime>
  <Words>1121</Words>
  <Application>Microsoft Office PowerPoint</Application>
  <PresentationFormat>Экран (4:3)</PresentationFormat>
  <Paragraphs>127</Paragraphs>
  <Slides>22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Презентация PowerPoint</vt:lpstr>
      <vt:lpstr>Характеристика жилого фонда</vt:lpstr>
      <vt:lpstr>Сфера деятельности Общества</vt:lpstr>
      <vt:lpstr>Финансовые показатели Общества за 2015 год</vt:lpstr>
      <vt:lpstr>Финансовые показатели Общества за 1 квартал 2016 года</vt:lpstr>
      <vt:lpstr>Участие в  конкурсах, рейтингах:</vt:lpstr>
      <vt:lpstr>Текущий ремонт</vt:lpstr>
      <vt:lpstr>Презентация PowerPoint</vt:lpstr>
      <vt:lpstr>Презентация PowerPoint</vt:lpstr>
      <vt:lpstr>Подготовка к отопительному сезону</vt:lpstr>
      <vt:lpstr>Меры по урегулированию задолженности перед РСО</vt:lpstr>
      <vt:lpstr>Динамика задолженности перед ГУП «Водоканал СПб» в 2015 году</vt:lpstr>
      <vt:lpstr>Динамика задолженности перед ГУП «ТЭК СПб» в 2015 году</vt:lpstr>
      <vt:lpstr>Меры по контролю за начислением платы за жилищно-коммунальные услуги</vt:lpstr>
      <vt:lpstr>Меры по контролю за начислением платы за жилищно-коммунальные услуги</vt:lpstr>
      <vt:lpstr>Закупки</vt:lpstr>
      <vt:lpstr>Проведение отчетных собраний</vt:lpstr>
      <vt:lpstr>Работа с советами МКД</vt:lpstr>
      <vt:lpstr>Финансовый план</vt:lpstr>
      <vt:lpstr>План мероприятий по усилению контроля качества выполненных работ:</vt:lpstr>
      <vt:lpstr>Раскрытие информации</vt:lpstr>
      <vt:lpstr>Личный кабинет жителя</vt:lpstr>
    </vt:vector>
  </TitlesOfParts>
  <Company>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Селезнева Наталья Евгеньевна</dc:creator>
  <cp:lastModifiedBy>Proga2</cp:lastModifiedBy>
  <cp:revision>203</cp:revision>
  <cp:lastPrinted>2014-04-10T11:31:08Z</cp:lastPrinted>
  <dcterms:created xsi:type="dcterms:W3CDTF">2013-12-18T06:02:51Z</dcterms:created>
  <dcterms:modified xsi:type="dcterms:W3CDTF">2016-04-12T09:26:17Z</dcterms:modified>
</cp:coreProperties>
</file>